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3" r:id="rId4"/>
    <p:sldId id="269" r:id="rId5"/>
    <p:sldId id="270" r:id="rId6"/>
    <p:sldId id="272" r:id="rId7"/>
    <p:sldId id="258" r:id="rId8"/>
    <p:sldId id="276" r:id="rId9"/>
    <p:sldId id="274" r:id="rId10"/>
    <p:sldId id="275" r:id="rId11"/>
    <p:sldId id="265" r:id="rId12"/>
  </p:sldIdLst>
  <p:sldSz cx="9144000" cy="6858000" type="screen4x3"/>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7" name="Háromszög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Cím 7"/>
          <p:cNvSpPr>
            <a:spLocks noGrp="1"/>
          </p:cNvSpPr>
          <p:nvPr>
            <p:ph type="ctrTitle"/>
          </p:nvPr>
        </p:nvSpPr>
        <p:spPr>
          <a:xfrm>
            <a:off x="540544" y="776288"/>
            <a:ext cx="8062912" cy="1470025"/>
          </a:xfrm>
        </p:spPr>
        <p:txBody>
          <a:bodyPr anchor="b">
            <a:normAutofit/>
          </a:bodyPr>
          <a:lstStyle>
            <a:lvl1pPr algn="r">
              <a:defRPr sz="4400"/>
            </a:lvl1pPr>
          </a:lstStyle>
          <a:p>
            <a:r>
              <a:rPr kumimoji="0" lang="hu-HU" smtClean="0"/>
              <a:t>Mintacím szerkesztése</a:t>
            </a:r>
            <a:endParaRPr kumimoji="0" lang="en-US"/>
          </a:p>
        </p:txBody>
      </p:sp>
      <p:sp>
        <p:nvSpPr>
          <p:cNvPr id="9" name="Alcím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u-HU" smtClean="0"/>
              <a:t>Alcím mintájának szerkesztése</a:t>
            </a:r>
            <a:endParaRPr kumimoji="0" lang="en-US"/>
          </a:p>
        </p:txBody>
      </p:sp>
      <p:sp>
        <p:nvSpPr>
          <p:cNvPr id="28" name="Dátum helye 27"/>
          <p:cNvSpPr>
            <a:spLocks noGrp="1"/>
          </p:cNvSpPr>
          <p:nvPr>
            <p:ph type="dt" sz="half" idx="10"/>
          </p:nvPr>
        </p:nvSpPr>
        <p:spPr>
          <a:xfrm>
            <a:off x="1371600" y="6012656"/>
            <a:ext cx="5791200" cy="365125"/>
          </a:xfrm>
        </p:spPr>
        <p:txBody>
          <a:bodyPr tIns="0" bIns="0" anchor="t"/>
          <a:lstStyle>
            <a:lvl1pPr algn="r">
              <a:defRPr sz="1000"/>
            </a:lvl1pPr>
          </a:lstStyle>
          <a:p>
            <a:fld id="{9C479B12-3A4A-4D6D-8F35-F1B659FDD6AA}" type="datetimeFigureOut">
              <a:rPr lang="hu-HU" smtClean="0"/>
              <a:pPr/>
              <a:t>2017.09.15.</a:t>
            </a:fld>
            <a:endParaRPr lang="hu-HU"/>
          </a:p>
        </p:txBody>
      </p:sp>
      <p:sp>
        <p:nvSpPr>
          <p:cNvPr id="17" name="Élőláb helye 16"/>
          <p:cNvSpPr>
            <a:spLocks noGrp="1"/>
          </p:cNvSpPr>
          <p:nvPr>
            <p:ph type="ftr" sz="quarter" idx="11"/>
          </p:nvPr>
        </p:nvSpPr>
        <p:spPr>
          <a:xfrm>
            <a:off x="1371600" y="5650704"/>
            <a:ext cx="5791200" cy="365125"/>
          </a:xfrm>
        </p:spPr>
        <p:txBody>
          <a:bodyPr tIns="0" bIns="0" anchor="b"/>
          <a:lstStyle>
            <a:lvl1pPr algn="r">
              <a:defRPr sz="1100"/>
            </a:lvl1pPr>
          </a:lstStyle>
          <a:p>
            <a:endParaRPr lang="hu-HU"/>
          </a:p>
        </p:txBody>
      </p:sp>
      <p:sp>
        <p:nvSpPr>
          <p:cNvPr id="29" name="Dia számának hely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FDD00090-B76B-4023-98CA-4EA9389A6854}" type="slidenum">
              <a:rPr lang="hu-HU" smtClean="0"/>
              <a:pPr/>
              <a:t>‹#›</a:t>
            </a:fld>
            <a:endParaRPr lang="hu-H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kumimoji="0" lang="hu-HU" smtClean="0"/>
              <a:t>Mintacím szerkesztése</a:t>
            </a:r>
            <a:endParaRPr kumimoji="0" lang="en-US"/>
          </a:p>
        </p:txBody>
      </p:sp>
      <p:sp>
        <p:nvSpPr>
          <p:cNvPr id="3" name="Függőleges szöveg helye 2"/>
          <p:cNvSpPr>
            <a:spLocks noGrp="1"/>
          </p:cNvSpPr>
          <p:nvPr>
            <p:ph type="body" orient="vert" idx="1"/>
          </p:nvPr>
        </p:nvSpPr>
        <p:spPr/>
        <p:txBody>
          <a:bodyPr vert="eaVer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p>
            <a:fld id="{9C479B12-3A4A-4D6D-8F35-F1B659FDD6AA}" type="datetimeFigureOut">
              <a:rPr lang="hu-HU" smtClean="0"/>
              <a:pPr/>
              <a:t>2017.09.15.</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DD00090-B76B-4023-98CA-4EA9389A6854}" type="slidenum">
              <a:rPr lang="hu-HU" smtClean="0"/>
              <a:pPr/>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781800" y="381000"/>
            <a:ext cx="1905000" cy="5486400"/>
          </a:xfrm>
        </p:spPr>
        <p:txBody>
          <a:bodyPr vert="eaVert"/>
          <a:lstStyle/>
          <a:p>
            <a:r>
              <a:rPr kumimoji="0" lang="hu-HU" smtClean="0"/>
              <a:t>Mintacím szerkesztése</a:t>
            </a:r>
            <a:endParaRPr kumimoji="0" lang="en-US"/>
          </a:p>
        </p:txBody>
      </p:sp>
      <p:sp>
        <p:nvSpPr>
          <p:cNvPr id="3" name="Függőleges szöveg helye 2"/>
          <p:cNvSpPr>
            <a:spLocks noGrp="1"/>
          </p:cNvSpPr>
          <p:nvPr>
            <p:ph type="body" orient="vert" idx="1"/>
          </p:nvPr>
        </p:nvSpPr>
        <p:spPr>
          <a:xfrm>
            <a:off x="457200" y="381000"/>
            <a:ext cx="6248400" cy="5486400"/>
          </a:xfrm>
        </p:spPr>
        <p:txBody>
          <a:bodyPr vert="eaVer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p>
            <a:fld id="{9C479B12-3A4A-4D6D-8F35-F1B659FDD6AA}" type="datetimeFigureOut">
              <a:rPr lang="hu-HU" smtClean="0"/>
              <a:pPr/>
              <a:t>2017.09.15.</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DD00090-B76B-4023-98CA-4EA9389A6854}" type="slidenum">
              <a:rPr lang="hu-HU" smtClean="0"/>
              <a:pPr/>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a:xfrm>
            <a:off x="457200" y="267494"/>
            <a:ext cx="8229600" cy="1399032"/>
          </a:xfrm>
        </p:spPr>
        <p:txBody>
          <a:bodyPr/>
          <a:lstStyle/>
          <a:p>
            <a:r>
              <a:rPr kumimoji="0" lang="hu-HU" smtClean="0"/>
              <a:t>Mintacím szerkesztése</a:t>
            </a:r>
            <a:endParaRPr kumimoji="0" lang="en-US"/>
          </a:p>
        </p:txBody>
      </p:sp>
      <p:sp>
        <p:nvSpPr>
          <p:cNvPr id="3" name="Tartalom helye 2"/>
          <p:cNvSpPr>
            <a:spLocks noGrp="1"/>
          </p:cNvSpPr>
          <p:nvPr>
            <p:ph idx="1"/>
          </p:nvPr>
        </p:nvSpPr>
        <p:spPr>
          <a:xfrm>
            <a:off x="457200" y="1882808"/>
            <a:ext cx="8229600" cy="4572000"/>
          </a:xfrm>
        </p:spPr>
        <p:txBody>
          <a:body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a:xfrm>
            <a:off x="4791456" y="6480048"/>
            <a:ext cx="2133600" cy="301752"/>
          </a:xfrm>
        </p:spPr>
        <p:txBody>
          <a:bodyPr/>
          <a:lstStyle/>
          <a:p>
            <a:fld id="{9C479B12-3A4A-4D6D-8F35-F1B659FDD6AA}" type="datetimeFigureOut">
              <a:rPr lang="hu-HU" smtClean="0"/>
              <a:pPr/>
              <a:t>2017.09.15.</a:t>
            </a:fld>
            <a:endParaRPr lang="hu-HU"/>
          </a:p>
        </p:txBody>
      </p:sp>
      <p:sp>
        <p:nvSpPr>
          <p:cNvPr id="5" name="Élőláb helye 4"/>
          <p:cNvSpPr>
            <a:spLocks noGrp="1"/>
          </p:cNvSpPr>
          <p:nvPr>
            <p:ph type="ftr" sz="quarter" idx="11"/>
          </p:nvPr>
        </p:nvSpPr>
        <p:spPr>
          <a:xfrm>
            <a:off x="457200" y="6480969"/>
            <a:ext cx="4260056" cy="300831"/>
          </a:xfrm>
        </p:spPr>
        <p:txBody>
          <a:bodyPr/>
          <a:lstStyle/>
          <a:p>
            <a:endParaRPr lang="hu-HU"/>
          </a:p>
        </p:txBody>
      </p:sp>
      <p:sp>
        <p:nvSpPr>
          <p:cNvPr id="6" name="Dia számának helye 5"/>
          <p:cNvSpPr>
            <a:spLocks noGrp="1"/>
          </p:cNvSpPr>
          <p:nvPr>
            <p:ph type="sldNum" sz="quarter" idx="12"/>
          </p:nvPr>
        </p:nvSpPr>
        <p:spPr/>
        <p:txBody>
          <a:bodyPr/>
          <a:lstStyle/>
          <a:p>
            <a:fld id="{FDD00090-B76B-4023-98CA-4EA9389A6854}" type="slidenum">
              <a:rPr lang="hu-HU" smtClean="0"/>
              <a:pPr/>
              <a:t>‹#›</a:t>
            </a:fld>
            <a:endParaRPr 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9" name="Derékszögű háromszög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Háromszög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átum helye 3"/>
          <p:cNvSpPr>
            <a:spLocks noGrp="1"/>
          </p:cNvSpPr>
          <p:nvPr>
            <p:ph type="dt" sz="half" idx="10"/>
          </p:nvPr>
        </p:nvSpPr>
        <p:spPr>
          <a:xfrm>
            <a:off x="6955632" y="6477000"/>
            <a:ext cx="2133600" cy="304800"/>
          </a:xfrm>
        </p:spPr>
        <p:txBody>
          <a:bodyPr/>
          <a:lstStyle/>
          <a:p>
            <a:fld id="{9C479B12-3A4A-4D6D-8F35-F1B659FDD6AA}" type="datetimeFigureOut">
              <a:rPr lang="hu-HU" smtClean="0"/>
              <a:pPr/>
              <a:t>2017.09.15.</a:t>
            </a:fld>
            <a:endParaRPr lang="hu-HU"/>
          </a:p>
        </p:txBody>
      </p:sp>
      <p:sp>
        <p:nvSpPr>
          <p:cNvPr id="5" name="Élőláb helye 4"/>
          <p:cNvSpPr>
            <a:spLocks noGrp="1"/>
          </p:cNvSpPr>
          <p:nvPr>
            <p:ph type="ftr" sz="quarter" idx="11"/>
          </p:nvPr>
        </p:nvSpPr>
        <p:spPr>
          <a:xfrm>
            <a:off x="2619376" y="6480969"/>
            <a:ext cx="4260056" cy="300831"/>
          </a:xfrm>
        </p:spPr>
        <p:txBody>
          <a:bodyPr/>
          <a:lstStyle/>
          <a:p>
            <a:endParaRPr lang="hu-HU"/>
          </a:p>
        </p:txBody>
      </p:sp>
      <p:sp>
        <p:nvSpPr>
          <p:cNvPr id="6" name="Dia számának helye 5"/>
          <p:cNvSpPr>
            <a:spLocks noGrp="1"/>
          </p:cNvSpPr>
          <p:nvPr>
            <p:ph type="sldNum" sz="quarter" idx="12"/>
          </p:nvPr>
        </p:nvSpPr>
        <p:spPr>
          <a:xfrm>
            <a:off x="8451056" y="809624"/>
            <a:ext cx="502920" cy="300831"/>
          </a:xfrm>
        </p:spPr>
        <p:txBody>
          <a:bodyPr/>
          <a:lstStyle/>
          <a:p>
            <a:fld id="{FDD00090-B76B-4023-98CA-4EA9389A6854}" type="slidenum">
              <a:rPr lang="hu-HU" smtClean="0"/>
              <a:pPr/>
              <a:t>‹#›</a:t>
            </a:fld>
            <a:endParaRPr lang="hu-HU"/>
          </a:p>
        </p:txBody>
      </p:sp>
      <p:cxnSp>
        <p:nvCxnSpPr>
          <p:cNvPr id="11" name="Egyenes összekötő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Egyenes összekötő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Cím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hu-HU" smtClean="0"/>
              <a:t>Mintacím szerkesztése</a:t>
            </a:r>
            <a:endParaRPr kumimoji="0" lang="en-US"/>
          </a:p>
        </p:txBody>
      </p:sp>
      <p:sp>
        <p:nvSpPr>
          <p:cNvPr id="3" name="Szöveg hely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u-HU" smtClean="0"/>
              <a:t>Mintaszöveg szerkesztése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marL="0" algn="l">
              <a:defRPr/>
            </a:lvl1pPr>
          </a:lstStyle>
          <a:p>
            <a:r>
              <a:rPr kumimoji="0" lang="hu-HU" smtClean="0"/>
              <a:t>Mintacím szerkesztése</a:t>
            </a:r>
            <a:endParaRPr kumimoji="0" lang="en-US"/>
          </a:p>
        </p:txBody>
      </p:sp>
      <p:sp>
        <p:nvSpPr>
          <p:cNvPr id="3" name="Tartalom helye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Tartalom helye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5" name="Dátum helye 4"/>
          <p:cNvSpPr>
            <a:spLocks noGrp="1"/>
          </p:cNvSpPr>
          <p:nvPr>
            <p:ph type="dt" sz="half" idx="10"/>
          </p:nvPr>
        </p:nvSpPr>
        <p:spPr>
          <a:xfrm>
            <a:off x="4791456" y="6480969"/>
            <a:ext cx="2133600" cy="301752"/>
          </a:xfrm>
        </p:spPr>
        <p:txBody>
          <a:bodyPr/>
          <a:lstStyle/>
          <a:p>
            <a:fld id="{9C479B12-3A4A-4D6D-8F35-F1B659FDD6AA}" type="datetimeFigureOut">
              <a:rPr lang="hu-HU" smtClean="0"/>
              <a:pPr/>
              <a:t>2017.09.15.</a:t>
            </a:fld>
            <a:endParaRPr lang="hu-HU"/>
          </a:p>
        </p:txBody>
      </p:sp>
      <p:sp>
        <p:nvSpPr>
          <p:cNvPr id="6" name="Élőláb helye 5"/>
          <p:cNvSpPr>
            <a:spLocks noGrp="1"/>
          </p:cNvSpPr>
          <p:nvPr>
            <p:ph type="ftr" sz="quarter" idx="11"/>
          </p:nvPr>
        </p:nvSpPr>
        <p:spPr>
          <a:xfrm>
            <a:off x="457200" y="6480969"/>
            <a:ext cx="4260056" cy="301752"/>
          </a:xfrm>
        </p:spPr>
        <p:txBody>
          <a:bodyPr/>
          <a:lstStyle/>
          <a:p>
            <a:endParaRPr lang="hu-HU"/>
          </a:p>
        </p:txBody>
      </p:sp>
      <p:sp>
        <p:nvSpPr>
          <p:cNvPr id="7" name="Dia számának helye 6"/>
          <p:cNvSpPr>
            <a:spLocks noGrp="1"/>
          </p:cNvSpPr>
          <p:nvPr>
            <p:ph type="sldNum" sz="quarter" idx="12"/>
          </p:nvPr>
        </p:nvSpPr>
        <p:spPr>
          <a:xfrm>
            <a:off x="7589520" y="6480969"/>
            <a:ext cx="502920" cy="301752"/>
          </a:xfrm>
        </p:spPr>
        <p:txBody>
          <a:bodyPr/>
          <a:lstStyle/>
          <a:p>
            <a:fld id="{FDD00090-B76B-4023-98CA-4EA9389A6854}" type="slidenum">
              <a:rPr lang="hu-HU" smtClean="0"/>
              <a:pPr/>
              <a:t>‹#›</a:t>
            </a:fld>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hu-HU" smtClean="0"/>
              <a:t>Mintacím szerkesztése</a:t>
            </a:r>
            <a:endParaRPr kumimoji="0" lang="en-US"/>
          </a:p>
        </p:txBody>
      </p:sp>
      <p:sp>
        <p:nvSpPr>
          <p:cNvPr id="3" name="Szöveg hely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hu-HU" smtClean="0"/>
              <a:t>Mintaszöveg szerkesztése</a:t>
            </a:r>
          </a:p>
        </p:txBody>
      </p:sp>
      <p:sp>
        <p:nvSpPr>
          <p:cNvPr id="4" name="Szöveg hely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hu-HU" smtClean="0"/>
              <a:t>Mintaszöveg szerkesztése</a:t>
            </a:r>
          </a:p>
        </p:txBody>
      </p:sp>
      <p:sp>
        <p:nvSpPr>
          <p:cNvPr id="5" name="Tartalom helye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6" name="Tartalom helye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7" name="Dátum helye 6"/>
          <p:cNvSpPr>
            <a:spLocks noGrp="1"/>
          </p:cNvSpPr>
          <p:nvPr>
            <p:ph type="dt" sz="half" idx="10"/>
          </p:nvPr>
        </p:nvSpPr>
        <p:spPr>
          <a:xfrm>
            <a:off x="4791456" y="6480969"/>
            <a:ext cx="2130552" cy="301752"/>
          </a:xfrm>
        </p:spPr>
        <p:txBody>
          <a:bodyPr/>
          <a:lstStyle/>
          <a:p>
            <a:fld id="{9C479B12-3A4A-4D6D-8F35-F1B659FDD6AA}" type="datetimeFigureOut">
              <a:rPr lang="hu-HU" smtClean="0"/>
              <a:pPr/>
              <a:t>2017.09.15.</a:t>
            </a:fld>
            <a:endParaRPr lang="hu-HU"/>
          </a:p>
        </p:txBody>
      </p:sp>
      <p:sp>
        <p:nvSpPr>
          <p:cNvPr id="8" name="Élőláb helye 7"/>
          <p:cNvSpPr>
            <a:spLocks noGrp="1"/>
          </p:cNvSpPr>
          <p:nvPr>
            <p:ph type="ftr" sz="quarter" idx="11"/>
          </p:nvPr>
        </p:nvSpPr>
        <p:spPr>
          <a:xfrm>
            <a:off x="457200" y="6480969"/>
            <a:ext cx="4261104" cy="301752"/>
          </a:xfrm>
        </p:spPr>
        <p:txBody>
          <a:bodyPr/>
          <a:lstStyle/>
          <a:p>
            <a:endParaRPr lang="hu-HU"/>
          </a:p>
        </p:txBody>
      </p:sp>
      <p:sp>
        <p:nvSpPr>
          <p:cNvPr id="9" name="Dia számának helye 8"/>
          <p:cNvSpPr>
            <a:spLocks noGrp="1"/>
          </p:cNvSpPr>
          <p:nvPr>
            <p:ph type="sldNum" sz="quarter" idx="12"/>
          </p:nvPr>
        </p:nvSpPr>
        <p:spPr>
          <a:xfrm>
            <a:off x="7589520" y="6483096"/>
            <a:ext cx="502920" cy="301752"/>
          </a:xfrm>
        </p:spPr>
        <p:txBody>
          <a:bodyPr/>
          <a:lstStyle>
            <a:lvl1pPr algn="ctr">
              <a:defRPr/>
            </a:lvl1pPr>
          </a:lstStyle>
          <a:p>
            <a:fld id="{FDD00090-B76B-4023-98CA-4EA9389A6854}" type="slidenum">
              <a:rPr lang="hu-HU" smtClean="0"/>
              <a:pPr/>
              <a:t>‹#›</a:t>
            </a:fld>
            <a:endParaRPr lang="hu-HU"/>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b="0"/>
            </a:lvl1pPr>
          </a:lstStyle>
          <a:p>
            <a:r>
              <a:rPr kumimoji="0" lang="hu-HU" smtClean="0"/>
              <a:t>Mintacím szerkesztése</a:t>
            </a:r>
            <a:endParaRPr kumimoji="0" lang="en-US"/>
          </a:p>
        </p:txBody>
      </p:sp>
      <p:sp>
        <p:nvSpPr>
          <p:cNvPr id="3" name="Dátum helye 2"/>
          <p:cNvSpPr>
            <a:spLocks noGrp="1"/>
          </p:cNvSpPr>
          <p:nvPr>
            <p:ph type="dt" sz="half" idx="10"/>
          </p:nvPr>
        </p:nvSpPr>
        <p:spPr/>
        <p:txBody>
          <a:bodyPr/>
          <a:lstStyle/>
          <a:p>
            <a:fld id="{9C479B12-3A4A-4D6D-8F35-F1B659FDD6AA}" type="datetimeFigureOut">
              <a:rPr lang="hu-HU" smtClean="0"/>
              <a:pPr/>
              <a:t>2017.09.15.</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FDD00090-B76B-4023-98CA-4EA9389A6854}" type="slidenum">
              <a:rPr lang="hu-HU" smtClean="0"/>
              <a:pPr/>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a:xfrm>
            <a:off x="4791456" y="6480969"/>
            <a:ext cx="2133600" cy="301752"/>
          </a:xfrm>
        </p:spPr>
        <p:txBody>
          <a:bodyPr/>
          <a:lstStyle/>
          <a:p>
            <a:fld id="{9C479B12-3A4A-4D6D-8F35-F1B659FDD6AA}" type="datetimeFigureOut">
              <a:rPr lang="hu-HU" smtClean="0"/>
              <a:pPr/>
              <a:t>2017.09.15.</a:t>
            </a:fld>
            <a:endParaRPr lang="hu-HU"/>
          </a:p>
        </p:txBody>
      </p:sp>
      <p:sp>
        <p:nvSpPr>
          <p:cNvPr id="3" name="Élőláb helye 2"/>
          <p:cNvSpPr>
            <a:spLocks noGrp="1"/>
          </p:cNvSpPr>
          <p:nvPr>
            <p:ph type="ftr" sz="quarter" idx="11"/>
          </p:nvPr>
        </p:nvSpPr>
        <p:spPr>
          <a:xfrm>
            <a:off x="457200" y="6481890"/>
            <a:ext cx="4260056" cy="300831"/>
          </a:xfrm>
        </p:spPr>
        <p:txBody>
          <a:bodyPr/>
          <a:lstStyle/>
          <a:p>
            <a:endParaRPr lang="hu-HU"/>
          </a:p>
        </p:txBody>
      </p:sp>
      <p:sp>
        <p:nvSpPr>
          <p:cNvPr id="4" name="Dia számának helye 3"/>
          <p:cNvSpPr>
            <a:spLocks noGrp="1"/>
          </p:cNvSpPr>
          <p:nvPr>
            <p:ph type="sldNum" sz="quarter" idx="12"/>
          </p:nvPr>
        </p:nvSpPr>
        <p:spPr>
          <a:xfrm>
            <a:off x="7589520" y="6480969"/>
            <a:ext cx="502920" cy="301752"/>
          </a:xfrm>
        </p:spPr>
        <p:txBody>
          <a:bodyPr/>
          <a:lstStyle/>
          <a:p>
            <a:fld id="{FDD00090-B76B-4023-98CA-4EA9389A6854}" type="slidenum">
              <a:rPr lang="hu-HU" smtClean="0"/>
              <a:pPr/>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hu-HU" smtClean="0"/>
              <a:t>Mintacím szerkesztése</a:t>
            </a:r>
            <a:endParaRPr kumimoji="0" lang="en-US"/>
          </a:p>
        </p:txBody>
      </p:sp>
      <p:sp>
        <p:nvSpPr>
          <p:cNvPr id="3" name="Szöveg hely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hu-HU" smtClean="0"/>
              <a:t>Mintaszöveg szerkesztése</a:t>
            </a:r>
          </a:p>
        </p:txBody>
      </p:sp>
      <p:sp>
        <p:nvSpPr>
          <p:cNvPr id="4" name="Tartalom helye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5" name="Dátum helye 4"/>
          <p:cNvSpPr>
            <a:spLocks noGrp="1"/>
          </p:cNvSpPr>
          <p:nvPr>
            <p:ph type="dt" sz="half" idx="10"/>
          </p:nvPr>
        </p:nvSpPr>
        <p:spPr>
          <a:xfrm>
            <a:off x="6278976" y="6556248"/>
            <a:ext cx="2133600" cy="301752"/>
          </a:xfrm>
        </p:spPr>
        <p:txBody>
          <a:bodyPr/>
          <a:lstStyle>
            <a:lvl1pPr>
              <a:defRPr sz="900"/>
            </a:lvl1pPr>
          </a:lstStyle>
          <a:p>
            <a:fld id="{9C479B12-3A4A-4D6D-8F35-F1B659FDD6AA}" type="datetimeFigureOut">
              <a:rPr lang="hu-HU" smtClean="0"/>
              <a:pPr/>
              <a:t>2017.09.15.</a:t>
            </a:fld>
            <a:endParaRPr lang="hu-HU"/>
          </a:p>
        </p:txBody>
      </p:sp>
      <p:sp>
        <p:nvSpPr>
          <p:cNvPr id="6" name="Élőláb helye 5"/>
          <p:cNvSpPr>
            <a:spLocks noGrp="1"/>
          </p:cNvSpPr>
          <p:nvPr>
            <p:ph type="ftr" sz="quarter" idx="11"/>
          </p:nvPr>
        </p:nvSpPr>
        <p:spPr>
          <a:xfrm>
            <a:off x="1135856" y="6556248"/>
            <a:ext cx="5143120" cy="301752"/>
          </a:xfrm>
        </p:spPr>
        <p:txBody>
          <a:bodyPr/>
          <a:lstStyle>
            <a:lvl1pPr>
              <a:defRPr sz="900"/>
            </a:lvl1pPr>
          </a:lstStyle>
          <a:p>
            <a:endParaRPr lang="hu-HU"/>
          </a:p>
        </p:txBody>
      </p:sp>
      <p:sp>
        <p:nvSpPr>
          <p:cNvPr id="7" name="Dia számának helye 6"/>
          <p:cNvSpPr>
            <a:spLocks noGrp="1"/>
          </p:cNvSpPr>
          <p:nvPr>
            <p:ph type="sldNum" sz="quarter" idx="12"/>
          </p:nvPr>
        </p:nvSpPr>
        <p:spPr>
          <a:xfrm>
            <a:off x="8410576" y="6556248"/>
            <a:ext cx="502920" cy="301752"/>
          </a:xfrm>
        </p:spPr>
        <p:txBody>
          <a:bodyPr/>
          <a:lstStyle>
            <a:lvl1pPr>
              <a:defRPr sz="900"/>
            </a:lvl1pPr>
          </a:lstStyle>
          <a:p>
            <a:fld id="{FDD00090-B76B-4023-98CA-4EA9389A6854}" type="slidenum">
              <a:rPr lang="hu-HU" smtClean="0"/>
              <a:pPr/>
              <a:t>‹#›</a:t>
            </a:fld>
            <a:endParaRPr lang="hu-H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hu-HU" smtClean="0"/>
              <a:t>Mintacím szerkesztése</a:t>
            </a:r>
            <a:endParaRPr kumimoji="0" lang="en-US"/>
          </a:p>
        </p:txBody>
      </p:sp>
      <p:sp>
        <p:nvSpPr>
          <p:cNvPr id="3" name="Kép hely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hu-HU" smtClean="0"/>
              <a:t>Kép beszúrásához kattintson az ikonra</a:t>
            </a:r>
            <a:endParaRPr kumimoji="0" lang="en-US" dirty="0"/>
          </a:p>
        </p:txBody>
      </p:sp>
      <p:sp>
        <p:nvSpPr>
          <p:cNvPr id="4" name="Szöveg hely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hu-HU" smtClean="0"/>
              <a:t>Mintaszöveg szerkesztése</a:t>
            </a:r>
          </a:p>
        </p:txBody>
      </p:sp>
      <p:sp>
        <p:nvSpPr>
          <p:cNvPr id="5" name="Dátum helye 4"/>
          <p:cNvSpPr>
            <a:spLocks noGrp="1"/>
          </p:cNvSpPr>
          <p:nvPr>
            <p:ph type="dt" sz="half" idx="10"/>
          </p:nvPr>
        </p:nvSpPr>
        <p:spPr>
          <a:xfrm>
            <a:off x="6108192" y="6556248"/>
            <a:ext cx="2103120" cy="301752"/>
          </a:xfrm>
        </p:spPr>
        <p:txBody>
          <a:bodyPr/>
          <a:lstStyle>
            <a:lvl1pPr>
              <a:defRPr sz="900"/>
            </a:lvl1pPr>
          </a:lstStyle>
          <a:p>
            <a:fld id="{9C479B12-3A4A-4D6D-8F35-F1B659FDD6AA}" type="datetimeFigureOut">
              <a:rPr lang="hu-HU" smtClean="0"/>
              <a:pPr/>
              <a:t>2017.09.15.</a:t>
            </a:fld>
            <a:endParaRPr lang="hu-HU"/>
          </a:p>
        </p:txBody>
      </p:sp>
      <p:sp>
        <p:nvSpPr>
          <p:cNvPr id="6" name="Élőláb helye 5"/>
          <p:cNvSpPr>
            <a:spLocks noGrp="1"/>
          </p:cNvSpPr>
          <p:nvPr>
            <p:ph type="ftr" sz="quarter" idx="11"/>
          </p:nvPr>
        </p:nvSpPr>
        <p:spPr>
          <a:xfrm>
            <a:off x="1170432" y="6557169"/>
            <a:ext cx="4948072" cy="301752"/>
          </a:xfrm>
        </p:spPr>
        <p:txBody>
          <a:bodyPr/>
          <a:lstStyle>
            <a:lvl1pPr>
              <a:defRPr sz="900"/>
            </a:lvl1pPr>
          </a:lstStyle>
          <a:p>
            <a:endParaRPr lang="hu-HU"/>
          </a:p>
        </p:txBody>
      </p:sp>
      <p:sp>
        <p:nvSpPr>
          <p:cNvPr id="7" name="Dia számának helye 6"/>
          <p:cNvSpPr>
            <a:spLocks noGrp="1"/>
          </p:cNvSpPr>
          <p:nvPr>
            <p:ph type="sldNum" sz="quarter" idx="12"/>
          </p:nvPr>
        </p:nvSpPr>
        <p:spPr>
          <a:xfrm>
            <a:off x="8217192" y="6556248"/>
            <a:ext cx="365760" cy="301752"/>
          </a:xfrm>
        </p:spPr>
        <p:txBody>
          <a:bodyPr/>
          <a:lstStyle>
            <a:lvl1pPr algn="ctr">
              <a:defRPr sz="900"/>
            </a:lvl1pPr>
          </a:lstStyle>
          <a:p>
            <a:fld id="{FDD00090-B76B-4023-98CA-4EA9389A6854}" type="slidenum">
              <a:rPr lang="hu-HU" smtClean="0"/>
              <a:pPr/>
              <a:t>‹#›</a:t>
            </a:fld>
            <a:endParaRPr lang="hu-HU"/>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Derékszögű háromszög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Egyenes összekötő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Egyenes összekötő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Cím helye 21"/>
          <p:cNvSpPr>
            <a:spLocks noGrp="1"/>
          </p:cNvSpPr>
          <p:nvPr>
            <p:ph type="title"/>
          </p:nvPr>
        </p:nvSpPr>
        <p:spPr>
          <a:xfrm>
            <a:off x="457200" y="267494"/>
            <a:ext cx="8229600" cy="1399032"/>
          </a:xfrm>
          <a:prstGeom prst="rect">
            <a:avLst/>
          </a:prstGeom>
        </p:spPr>
        <p:txBody>
          <a:bodyPr vert="horz" anchor="ctr">
            <a:normAutofit/>
          </a:bodyPr>
          <a:lstStyle/>
          <a:p>
            <a:r>
              <a:rPr kumimoji="0" lang="hu-HU" smtClean="0"/>
              <a:t>Mintacím szerkesztése</a:t>
            </a:r>
            <a:endParaRPr kumimoji="0" lang="en-US"/>
          </a:p>
        </p:txBody>
      </p:sp>
      <p:sp>
        <p:nvSpPr>
          <p:cNvPr id="13" name="Szöveg hely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hu-HU" smtClean="0"/>
              <a:t>Mintaszöveg szerkesztése</a:t>
            </a:r>
          </a:p>
          <a:p>
            <a:pPr lvl="1" eaLnBrk="1" latinLnBrk="0" hangingPunct="1"/>
            <a:r>
              <a:rPr kumimoji="0" lang="hu-HU" smtClean="0"/>
              <a:t>Második szint</a:t>
            </a:r>
          </a:p>
          <a:p>
            <a:pPr lvl="2" eaLnBrk="1" latinLnBrk="0" hangingPunct="1"/>
            <a:r>
              <a:rPr kumimoji="0" lang="hu-HU" smtClean="0"/>
              <a:t>Harmadik szint</a:t>
            </a:r>
          </a:p>
          <a:p>
            <a:pPr lvl="3" eaLnBrk="1" latinLnBrk="0" hangingPunct="1"/>
            <a:r>
              <a:rPr kumimoji="0" lang="hu-HU" smtClean="0"/>
              <a:t>Negyedik szint</a:t>
            </a:r>
          </a:p>
          <a:p>
            <a:pPr lvl="4" eaLnBrk="1" latinLnBrk="0" hangingPunct="1"/>
            <a:r>
              <a:rPr kumimoji="0" lang="hu-HU" smtClean="0"/>
              <a:t>Ötödik szint</a:t>
            </a:r>
            <a:endParaRPr kumimoji="0" lang="en-US"/>
          </a:p>
        </p:txBody>
      </p:sp>
      <p:sp>
        <p:nvSpPr>
          <p:cNvPr id="14" name="Dátum hely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9C479B12-3A4A-4D6D-8F35-F1B659FDD6AA}" type="datetimeFigureOut">
              <a:rPr lang="hu-HU" smtClean="0"/>
              <a:pPr/>
              <a:t>2017.09.15.</a:t>
            </a:fld>
            <a:endParaRPr lang="hu-HU"/>
          </a:p>
        </p:txBody>
      </p:sp>
      <p:sp>
        <p:nvSpPr>
          <p:cNvPr id="3" name="Élőláb hely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hu-HU"/>
          </a:p>
        </p:txBody>
      </p:sp>
      <p:sp>
        <p:nvSpPr>
          <p:cNvPr id="23" name="Dia számának hely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FDD00090-B76B-4023-98CA-4EA9389A6854}" type="slidenum">
              <a:rPr lang="hu-HU" smtClean="0"/>
              <a:pPr/>
              <a:t>‹#›</a:t>
            </a:fld>
            <a:endParaRPr lang="hu-H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tukebusz.hu/tartalmak/Jegyarusito_postahivatalok" TargetMode="External"/><Relationship Id="rId2" Type="http://schemas.openxmlformats.org/officeDocument/2006/relationships/hyperlink" Target="http://mobilitas.biokom.hu/ertekesites"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r>
              <a:rPr lang="hu-HU" dirty="0" smtClean="0"/>
              <a:t/>
            </a:r>
            <a:br>
              <a:rPr lang="hu-HU" dirty="0" smtClean="0"/>
            </a:br>
            <a:r>
              <a:rPr lang="hu-HU" dirty="0"/>
              <a:t>Public </a:t>
            </a:r>
            <a:r>
              <a:rPr lang="hu-HU" dirty="0" err="1"/>
              <a:t>transport</a:t>
            </a:r>
            <a:r>
              <a:rPr lang="hu-HU" dirty="0"/>
              <a:t> </a:t>
            </a:r>
            <a:r>
              <a:rPr lang="hu-HU" dirty="0" err="1" smtClean="0"/>
              <a:t>in</a:t>
            </a:r>
            <a:r>
              <a:rPr lang="hu-HU" dirty="0" smtClean="0"/>
              <a:t> </a:t>
            </a:r>
            <a:r>
              <a:rPr lang="hu-HU" dirty="0" err="1" smtClean="0"/>
              <a:t>Pecs</a:t>
            </a:r>
            <a:endParaRPr lang="hu-H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0" y="500042"/>
            <a:ext cx="9144000" cy="6072230"/>
          </a:xfrm>
        </p:spPr>
        <p:txBody>
          <a:bodyPr>
            <a:normAutofit fontScale="62500" lnSpcReduction="20000"/>
          </a:bodyPr>
          <a:lstStyle/>
          <a:p>
            <a:pPr>
              <a:buNone/>
            </a:pPr>
            <a:r>
              <a:rPr lang="en-US" sz="3200" dirty="0" smtClean="0">
                <a:cs typeface="Times New Roman" pitchFamily="18" charset="0"/>
              </a:rPr>
              <a:t>If made vehicle dirty: price for cleaning and disinfecting in addition.</a:t>
            </a:r>
            <a:endParaRPr lang="hu-HU" sz="3200" dirty="0" smtClean="0">
              <a:cs typeface="Times New Roman" pitchFamily="18" charset="0"/>
            </a:endParaRPr>
          </a:p>
          <a:p>
            <a:r>
              <a:rPr lang="en-US" sz="3200" baseline="30000" dirty="0" smtClean="0">
                <a:cs typeface="Times New Roman" pitchFamily="18" charset="0"/>
              </a:rPr>
              <a:t>*</a:t>
            </a:r>
            <a:r>
              <a:rPr lang="en-US" sz="3200" dirty="0" smtClean="0">
                <a:cs typeface="Times New Roman" pitchFamily="18" charset="0"/>
              </a:rPr>
              <a:t> luggage: max. 2 </a:t>
            </a:r>
            <a:r>
              <a:rPr lang="en-US" sz="3200" dirty="0" err="1" smtClean="0">
                <a:cs typeface="Times New Roman" pitchFamily="18" charset="0"/>
              </a:rPr>
              <a:t>pcs</a:t>
            </a:r>
            <a:r>
              <a:rPr lang="en-US" sz="3200" dirty="0" smtClean="0">
                <a:cs typeface="Times New Roman" pitchFamily="18" charset="0"/>
              </a:rPr>
              <a:t> per person: max. 40×50×50 cm or 20×20×200 cm object</a:t>
            </a:r>
            <a:endParaRPr lang="hu-HU" sz="3200" dirty="0" smtClean="0">
              <a:cs typeface="Times New Roman" pitchFamily="18" charset="0"/>
            </a:endParaRPr>
          </a:p>
          <a:p>
            <a:endParaRPr lang="hu-HU" sz="3200" dirty="0" smtClean="0">
              <a:cs typeface="Times New Roman" pitchFamily="18" charset="0"/>
            </a:endParaRPr>
          </a:p>
          <a:p>
            <a:pPr>
              <a:buNone/>
            </a:pPr>
            <a:r>
              <a:rPr lang="en-US" sz="3200" b="1" dirty="0" smtClean="0">
                <a:cs typeface="Times New Roman" pitchFamily="18" charset="0"/>
              </a:rPr>
              <a:t>Using a faked ticket, pass or </a:t>
            </a:r>
            <a:r>
              <a:rPr lang="en-US" sz="3200" b="1" dirty="0" err="1" smtClean="0">
                <a:cs typeface="Times New Roman" pitchFamily="18" charset="0"/>
              </a:rPr>
              <a:t>travleing</a:t>
            </a:r>
            <a:r>
              <a:rPr lang="en-US" sz="3200" b="1" dirty="0" smtClean="0">
                <a:cs typeface="Times New Roman" pitchFamily="18" charset="0"/>
              </a:rPr>
              <a:t> document; using an incorrect discount:</a:t>
            </a:r>
            <a:endParaRPr lang="hu-HU" sz="3200" b="1" dirty="0" smtClean="0">
              <a:cs typeface="Times New Roman" pitchFamily="18" charset="0"/>
            </a:endParaRPr>
          </a:p>
          <a:p>
            <a:r>
              <a:rPr lang="en-US" sz="3200" dirty="0" smtClean="0">
                <a:cs typeface="Times New Roman" pitchFamily="18" charset="0"/>
              </a:rPr>
              <a:t>paying on the spot</a:t>
            </a:r>
            <a:r>
              <a:rPr lang="hu-HU" sz="3200" dirty="0" smtClean="0">
                <a:cs typeface="Times New Roman" pitchFamily="18" charset="0"/>
              </a:rPr>
              <a:t> </a:t>
            </a:r>
            <a:r>
              <a:rPr lang="en-US" sz="3200" dirty="0" smtClean="0">
                <a:cs typeface="Times New Roman" pitchFamily="18" charset="0"/>
              </a:rPr>
              <a:t>20 000 HUF</a:t>
            </a:r>
            <a:endParaRPr lang="hu-HU" sz="3200" dirty="0" smtClean="0">
              <a:cs typeface="Times New Roman" pitchFamily="18" charset="0"/>
            </a:endParaRPr>
          </a:p>
          <a:p>
            <a:r>
              <a:rPr lang="en-US" sz="3200" dirty="0" smtClean="0">
                <a:cs typeface="Times New Roman" pitchFamily="18" charset="0"/>
              </a:rPr>
              <a:t>paying in 7 days</a:t>
            </a:r>
            <a:r>
              <a:rPr lang="hu-HU" sz="3200" dirty="0" smtClean="0">
                <a:cs typeface="Times New Roman" pitchFamily="18" charset="0"/>
              </a:rPr>
              <a:t> </a:t>
            </a:r>
            <a:r>
              <a:rPr lang="en-US" sz="3200" dirty="0" smtClean="0">
                <a:cs typeface="Times New Roman" pitchFamily="18" charset="0"/>
              </a:rPr>
              <a:t>25 000 HUF</a:t>
            </a:r>
            <a:endParaRPr lang="hu-HU" sz="3200" dirty="0" smtClean="0">
              <a:cs typeface="Times New Roman" pitchFamily="18" charset="0"/>
            </a:endParaRPr>
          </a:p>
          <a:p>
            <a:r>
              <a:rPr lang="en-US" sz="3200" dirty="0" smtClean="0">
                <a:cs typeface="Times New Roman" pitchFamily="18" charset="0"/>
              </a:rPr>
              <a:t>paying in 30 days</a:t>
            </a:r>
            <a:r>
              <a:rPr lang="hu-HU" sz="3200" dirty="0" smtClean="0">
                <a:cs typeface="Times New Roman" pitchFamily="18" charset="0"/>
              </a:rPr>
              <a:t> </a:t>
            </a:r>
            <a:r>
              <a:rPr lang="en-US" sz="3200" dirty="0" smtClean="0">
                <a:cs typeface="Times New Roman" pitchFamily="18" charset="0"/>
              </a:rPr>
              <a:t>30 000 HUF</a:t>
            </a:r>
            <a:endParaRPr lang="hu-HU" sz="3200" dirty="0" smtClean="0">
              <a:cs typeface="Times New Roman" pitchFamily="18" charset="0"/>
            </a:endParaRPr>
          </a:p>
          <a:p>
            <a:r>
              <a:rPr lang="en-US" sz="3200" dirty="0" smtClean="0">
                <a:cs typeface="Times New Roman" pitchFamily="18" charset="0"/>
              </a:rPr>
              <a:t>paying after 30 days</a:t>
            </a:r>
            <a:r>
              <a:rPr lang="hu-HU" sz="3200" dirty="0" smtClean="0">
                <a:cs typeface="Times New Roman" pitchFamily="18" charset="0"/>
              </a:rPr>
              <a:t> </a:t>
            </a:r>
            <a:r>
              <a:rPr lang="en-US" sz="3200" dirty="0" smtClean="0">
                <a:cs typeface="Times New Roman" pitchFamily="18" charset="0"/>
              </a:rPr>
              <a:t>50 000 HUF</a:t>
            </a:r>
            <a:endParaRPr lang="hu-HU" sz="3200" dirty="0" smtClean="0">
              <a:cs typeface="Times New Roman" pitchFamily="18" charset="0"/>
            </a:endParaRPr>
          </a:p>
          <a:p>
            <a:endParaRPr lang="hu-HU" sz="3200" dirty="0" smtClean="0">
              <a:cs typeface="Times New Roman" pitchFamily="18" charset="0"/>
            </a:endParaRPr>
          </a:p>
          <a:p>
            <a:pPr>
              <a:buNone/>
            </a:pPr>
            <a:r>
              <a:rPr lang="en-US" sz="3200" b="1" dirty="0" smtClean="0">
                <a:cs typeface="Times New Roman" pitchFamily="18" charset="0"/>
              </a:rPr>
              <a:t>Showing a valid pass later or after completing the ID number on it:</a:t>
            </a:r>
            <a:r>
              <a:rPr lang="hu-HU" sz="3200" b="1" dirty="0" smtClean="0">
                <a:cs typeface="Times New Roman" pitchFamily="18" charset="0"/>
              </a:rPr>
              <a:t> </a:t>
            </a:r>
          </a:p>
          <a:p>
            <a:r>
              <a:rPr lang="en-US" sz="3200" dirty="0" smtClean="0">
                <a:cs typeface="Times New Roman" pitchFamily="18" charset="0"/>
              </a:rPr>
              <a:t>paying in 7 days</a:t>
            </a:r>
            <a:r>
              <a:rPr lang="hu-HU" sz="3200" dirty="0" smtClean="0">
                <a:cs typeface="Times New Roman" pitchFamily="18" charset="0"/>
              </a:rPr>
              <a:t> </a:t>
            </a:r>
            <a:r>
              <a:rPr lang="en-US" sz="3200" dirty="0" smtClean="0">
                <a:cs typeface="Times New Roman" pitchFamily="18" charset="0"/>
              </a:rPr>
              <a:t>1 000 HUF</a:t>
            </a:r>
            <a:endParaRPr lang="hu-HU" sz="3200" dirty="0" smtClean="0">
              <a:cs typeface="Times New Roman" pitchFamily="18" charset="0"/>
            </a:endParaRPr>
          </a:p>
          <a:p>
            <a:endParaRPr lang="hu-HU" sz="3200" dirty="0" smtClean="0">
              <a:cs typeface="Times New Roman" pitchFamily="18" charset="0"/>
            </a:endParaRPr>
          </a:p>
          <a:p>
            <a:pPr>
              <a:buNone/>
            </a:pPr>
            <a:r>
              <a:rPr lang="en-US" sz="3200" dirty="0" smtClean="0">
                <a:cs typeface="Times New Roman" pitchFamily="18" charset="0"/>
              </a:rPr>
              <a:t>You are asked to show these documents and pay this fine in our customer service. After 7 days original penalty fines apply!</a:t>
            </a:r>
            <a:endParaRPr lang="hu-HU" sz="3200" dirty="0" smtClean="0">
              <a:cs typeface="Times New Roman" pitchFamily="18" charset="0"/>
            </a:endParaRPr>
          </a:p>
          <a:p>
            <a:endParaRPr lang="en-US" sz="3200" b="1" dirty="0" smtClean="0">
              <a:cs typeface="Times New Roman" pitchFamily="18" charset="0"/>
            </a:endParaRPr>
          </a:p>
          <a:p>
            <a:pPr>
              <a:buNone/>
            </a:pPr>
            <a:r>
              <a:rPr lang="en-US" sz="3200" b="1" dirty="0" smtClean="0">
                <a:cs typeface="Times New Roman" pitchFamily="18" charset="0"/>
              </a:rPr>
              <a:t>Important!</a:t>
            </a:r>
          </a:p>
          <a:p>
            <a:r>
              <a:rPr lang="en-US" sz="3200" dirty="0" smtClean="0">
                <a:cs typeface="Times New Roman" pitchFamily="18" charset="0"/>
              </a:rPr>
              <a:t>Prices are in Hungarian Forints and include 21,26% VAT.</a:t>
            </a:r>
          </a:p>
          <a:p>
            <a:endParaRPr lang="hu-H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Tartalom helye 7" descr="utazasi_feltetelek_en.png"/>
          <p:cNvPicPr>
            <a:picLocks noGrp="1" noChangeAspect="1"/>
          </p:cNvPicPr>
          <p:nvPr>
            <p:ph idx="1"/>
          </p:nvPr>
        </p:nvPicPr>
        <p:blipFill>
          <a:blip r:embed="rId2" cstate="print"/>
          <a:stretch>
            <a:fillRect/>
          </a:stretch>
        </p:blipFill>
        <p:spPr>
          <a:xfrm>
            <a:off x="1000099" y="285728"/>
            <a:ext cx="6786611" cy="6572272"/>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274638"/>
            <a:ext cx="9144000" cy="1082660"/>
          </a:xfrm>
        </p:spPr>
        <p:txBody>
          <a:bodyPr>
            <a:noAutofit/>
          </a:bodyPr>
          <a:lstStyle/>
          <a:p>
            <a:pPr lvl="0"/>
            <a:r>
              <a:rPr lang="hu-HU" sz="3600" b="1" dirty="0"/>
              <a:t>Hol tudok venni buszjegyet illetve </a:t>
            </a:r>
            <a:r>
              <a:rPr lang="hu-HU" sz="3600" b="1" dirty="0" smtClean="0"/>
              <a:t>bérletet?</a:t>
            </a:r>
            <a:r>
              <a:rPr lang="hu-HU" sz="3600" dirty="0"/>
              <a:t/>
            </a:r>
            <a:br>
              <a:rPr lang="hu-HU" sz="3600" dirty="0"/>
            </a:br>
            <a:r>
              <a:rPr lang="hu-HU" sz="3600" dirty="0" err="1" smtClean="0"/>
              <a:t>Where</a:t>
            </a:r>
            <a:r>
              <a:rPr lang="hu-HU" sz="3600" dirty="0" smtClean="0"/>
              <a:t> </a:t>
            </a:r>
            <a:r>
              <a:rPr lang="hu-HU" sz="3600" dirty="0" err="1" smtClean="0"/>
              <a:t>can</a:t>
            </a:r>
            <a:r>
              <a:rPr lang="hu-HU" sz="3600" dirty="0" smtClean="0"/>
              <a:t> I </a:t>
            </a:r>
            <a:r>
              <a:rPr lang="hu-HU" sz="3600" dirty="0" err="1" smtClean="0"/>
              <a:t>buy</a:t>
            </a:r>
            <a:r>
              <a:rPr lang="hu-HU" sz="3600" dirty="0" smtClean="0"/>
              <a:t> </a:t>
            </a:r>
            <a:r>
              <a:rPr lang="hu-HU" sz="3600" dirty="0" err="1" smtClean="0"/>
              <a:t>bus</a:t>
            </a:r>
            <a:r>
              <a:rPr lang="hu-HU" sz="3600" dirty="0" smtClean="0"/>
              <a:t> </a:t>
            </a:r>
            <a:r>
              <a:rPr lang="hu-HU" sz="3600" dirty="0" err="1" smtClean="0"/>
              <a:t>ticket</a:t>
            </a:r>
            <a:r>
              <a:rPr lang="hu-HU" sz="3600" dirty="0" smtClean="0"/>
              <a:t> </a:t>
            </a:r>
            <a:r>
              <a:rPr lang="hu-HU" sz="3600" dirty="0" err="1" smtClean="0"/>
              <a:t>or</a:t>
            </a:r>
            <a:r>
              <a:rPr lang="hu-HU" sz="3600" dirty="0" smtClean="0"/>
              <a:t> </a:t>
            </a:r>
            <a:r>
              <a:rPr lang="hu-HU" sz="3600" dirty="0" err="1" smtClean="0"/>
              <a:t>pass</a:t>
            </a:r>
            <a:r>
              <a:rPr lang="hu-HU" sz="3600" dirty="0" smtClean="0"/>
              <a:t>?</a:t>
            </a:r>
            <a:endParaRPr lang="hu-HU" sz="3600" dirty="0"/>
          </a:p>
        </p:txBody>
      </p:sp>
      <p:sp>
        <p:nvSpPr>
          <p:cNvPr id="8" name="Tartalom helye 7"/>
          <p:cNvSpPr>
            <a:spLocks noGrp="1"/>
          </p:cNvSpPr>
          <p:nvPr>
            <p:ph sz="half" idx="1"/>
          </p:nvPr>
        </p:nvSpPr>
        <p:spPr>
          <a:xfrm>
            <a:off x="0" y="1928802"/>
            <a:ext cx="3714744" cy="4643470"/>
          </a:xfrm>
        </p:spPr>
        <p:txBody>
          <a:bodyPr>
            <a:noAutofit/>
          </a:bodyPr>
          <a:lstStyle/>
          <a:p>
            <a:r>
              <a:rPr lang="hu-HU" sz="3200" dirty="0">
                <a:latin typeface="Times New Roman" pitchFamily="18" charset="0"/>
                <a:cs typeface="Times New Roman" pitchFamily="18" charset="0"/>
              </a:rPr>
              <a:t>A bérletpénztárak nyitva tartásáról az alábbi linken tájékozódhat: </a:t>
            </a:r>
            <a:r>
              <a:rPr lang="hu-HU" sz="3200" u="sng" dirty="0">
                <a:latin typeface="Times New Roman" pitchFamily="18" charset="0"/>
                <a:cs typeface="Times New Roman" pitchFamily="18" charset="0"/>
                <a:hlinkClick r:id="rId2"/>
              </a:rPr>
              <a:t>http://mobilitas.biokom.hu/ertekesites</a:t>
            </a:r>
            <a:endParaRPr lang="hu-HU" sz="3200" dirty="0">
              <a:latin typeface="Times New Roman" pitchFamily="18" charset="0"/>
              <a:cs typeface="Times New Roman" pitchFamily="18" charset="0"/>
            </a:endParaRPr>
          </a:p>
          <a:p>
            <a:endParaRPr lang="hu-HU" sz="3200" dirty="0">
              <a:latin typeface="Times New Roman" pitchFamily="18" charset="0"/>
              <a:cs typeface="Times New Roman" pitchFamily="18" charset="0"/>
            </a:endParaRPr>
          </a:p>
        </p:txBody>
      </p:sp>
      <p:sp>
        <p:nvSpPr>
          <p:cNvPr id="9" name="Tartalom helye 8"/>
          <p:cNvSpPr>
            <a:spLocks noGrp="1"/>
          </p:cNvSpPr>
          <p:nvPr>
            <p:ph sz="half" idx="2"/>
          </p:nvPr>
        </p:nvSpPr>
        <p:spPr>
          <a:xfrm>
            <a:off x="3571868" y="1500174"/>
            <a:ext cx="5572132" cy="5143536"/>
          </a:xfrm>
        </p:spPr>
        <p:txBody>
          <a:bodyPr>
            <a:noAutofit/>
          </a:bodyPr>
          <a:lstStyle/>
          <a:p>
            <a:r>
              <a:rPr lang="hu-HU" sz="2800" b="1" dirty="0" err="1">
                <a:latin typeface="Times New Roman" pitchFamily="18" charset="0"/>
                <a:cs typeface="Times New Roman" pitchFamily="18" charset="0"/>
              </a:rPr>
              <a:t>Ticket</a:t>
            </a:r>
            <a:r>
              <a:rPr lang="hu-HU" sz="2800" b="1" dirty="0">
                <a:latin typeface="Times New Roman" pitchFamily="18" charset="0"/>
                <a:cs typeface="Times New Roman" pitchFamily="18" charset="0"/>
              </a:rPr>
              <a:t> and </a:t>
            </a:r>
            <a:r>
              <a:rPr lang="hu-HU" sz="2800" b="1" dirty="0" err="1">
                <a:latin typeface="Times New Roman" pitchFamily="18" charset="0"/>
                <a:cs typeface="Times New Roman" pitchFamily="18" charset="0"/>
              </a:rPr>
              <a:t>pass</a:t>
            </a:r>
            <a:r>
              <a:rPr lang="hu-HU" sz="2800" b="1" dirty="0">
                <a:latin typeface="Times New Roman" pitchFamily="18" charset="0"/>
                <a:cs typeface="Times New Roman" pitchFamily="18" charset="0"/>
              </a:rPr>
              <a:t> </a:t>
            </a:r>
            <a:r>
              <a:rPr lang="hu-HU" sz="2800" b="1" dirty="0" err="1">
                <a:latin typeface="Times New Roman" pitchFamily="18" charset="0"/>
                <a:cs typeface="Times New Roman" pitchFamily="18" charset="0"/>
              </a:rPr>
              <a:t>offices</a:t>
            </a:r>
            <a:r>
              <a:rPr lang="hu-HU" sz="2800" b="1" dirty="0">
                <a:latin typeface="Times New Roman" pitchFamily="18" charset="0"/>
                <a:cs typeface="Times New Roman" pitchFamily="18" charset="0"/>
              </a:rPr>
              <a:t/>
            </a:r>
            <a:br>
              <a:rPr lang="hu-HU" sz="2800" b="1" dirty="0">
                <a:latin typeface="Times New Roman" pitchFamily="18" charset="0"/>
                <a:cs typeface="Times New Roman" pitchFamily="18" charset="0"/>
              </a:rPr>
            </a:br>
            <a:r>
              <a:rPr lang="hu-HU" sz="2000" dirty="0" err="1">
                <a:latin typeface="Times New Roman" pitchFamily="18" charset="0"/>
                <a:cs typeface="Times New Roman" pitchFamily="18" charset="0"/>
              </a:rPr>
              <a:t>You</a:t>
            </a:r>
            <a:r>
              <a:rPr lang="hu-HU" sz="2000" dirty="0">
                <a:latin typeface="Times New Roman" pitchFamily="18" charset="0"/>
                <a:cs typeface="Times New Roman" pitchFamily="18" charset="0"/>
              </a:rPr>
              <a:t> </a:t>
            </a:r>
            <a:r>
              <a:rPr lang="hu-HU" sz="2000" dirty="0" err="1">
                <a:latin typeface="Times New Roman" pitchFamily="18" charset="0"/>
                <a:cs typeface="Times New Roman" pitchFamily="18" charset="0"/>
              </a:rPr>
              <a:t>can</a:t>
            </a:r>
            <a:r>
              <a:rPr lang="hu-HU" sz="2000" dirty="0">
                <a:latin typeface="Times New Roman" pitchFamily="18" charset="0"/>
                <a:cs typeface="Times New Roman" pitchFamily="18" charset="0"/>
              </a:rPr>
              <a:t> </a:t>
            </a:r>
            <a:r>
              <a:rPr lang="hu-HU" sz="2000" dirty="0" err="1">
                <a:latin typeface="Times New Roman" pitchFamily="18" charset="0"/>
                <a:cs typeface="Times New Roman" pitchFamily="18" charset="0"/>
              </a:rPr>
              <a:t>buy</a:t>
            </a:r>
            <a:r>
              <a:rPr lang="hu-HU" sz="2000" dirty="0">
                <a:latin typeface="Times New Roman" pitchFamily="18" charset="0"/>
                <a:cs typeface="Times New Roman" pitchFamily="18" charset="0"/>
              </a:rPr>
              <a:t> </a:t>
            </a:r>
            <a:r>
              <a:rPr lang="hu-HU" sz="2000" dirty="0" err="1">
                <a:latin typeface="Times New Roman" pitchFamily="18" charset="0"/>
                <a:cs typeface="Times New Roman" pitchFamily="18" charset="0"/>
              </a:rPr>
              <a:t>busticket</a:t>
            </a:r>
            <a:r>
              <a:rPr lang="hu-HU" sz="2000" dirty="0">
                <a:latin typeface="Times New Roman" pitchFamily="18" charset="0"/>
                <a:cs typeface="Times New Roman" pitchFamily="18" charset="0"/>
              </a:rPr>
              <a:t> </a:t>
            </a:r>
            <a:r>
              <a:rPr lang="hu-HU" sz="2000" dirty="0" err="1">
                <a:latin typeface="Times New Roman" pitchFamily="18" charset="0"/>
                <a:cs typeface="Times New Roman" pitchFamily="18" charset="0"/>
              </a:rPr>
              <a:t>on</a:t>
            </a:r>
            <a:r>
              <a:rPr lang="hu-HU" sz="2000" dirty="0">
                <a:latin typeface="Times New Roman" pitchFamily="18" charset="0"/>
                <a:cs typeface="Times New Roman" pitchFamily="18" charset="0"/>
              </a:rPr>
              <a:t> </a:t>
            </a:r>
            <a:r>
              <a:rPr lang="hu-HU" sz="2000" dirty="0" err="1">
                <a:latin typeface="Times New Roman" pitchFamily="18" charset="0"/>
                <a:cs typeface="Times New Roman" pitchFamily="18" charset="0"/>
              </a:rPr>
              <a:t>the</a:t>
            </a:r>
            <a:r>
              <a:rPr lang="hu-HU" sz="2000" dirty="0">
                <a:latin typeface="Times New Roman" pitchFamily="18" charset="0"/>
                <a:cs typeface="Times New Roman" pitchFamily="18" charset="0"/>
              </a:rPr>
              <a:t> </a:t>
            </a:r>
            <a:r>
              <a:rPr lang="hu-HU" sz="2000" dirty="0" err="1">
                <a:latin typeface="Times New Roman" pitchFamily="18" charset="0"/>
                <a:cs typeface="Times New Roman" pitchFamily="18" charset="0"/>
              </a:rPr>
              <a:t>bus</a:t>
            </a:r>
            <a:r>
              <a:rPr lang="hu-HU" sz="2000" dirty="0">
                <a:latin typeface="Times New Roman" pitchFamily="18" charset="0"/>
                <a:cs typeface="Times New Roman" pitchFamily="18" charset="0"/>
              </a:rPr>
              <a:t> </a:t>
            </a:r>
            <a:r>
              <a:rPr lang="hu-HU" sz="2000" dirty="0" err="1">
                <a:latin typeface="Times New Roman" pitchFamily="18" charset="0"/>
                <a:cs typeface="Times New Roman" pitchFamily="18" charset="0"/>
              </a:rPr>
              <a:t>or</a:t>
            </a:r>
            <a:r>
              <a:rPr lang="hu-HU" sz="2000" dirty="0">
                <a:latin typeface="Times New Roman" pitchFamily="18" charset="0"/>
                <a:cs typeface="Times New Roman" pitchFamily="18" charset="0"/>
              </a:rPr>
              <a:t> </a:t>
            </a:r>
            <a:r>
              <a:rPr lang="hu-HU" sz="2000" dirty="0" err="1">
                <a:latin typeface="Times New Roman" pitchFamily="18" charset="0"/>
                <a:cs typeface="Times New Roman" pitchFamily="18" charset="0"/>
              </a:rPr>
              <a:t>in</a:t>
            </a:r>
            <a:r>
              <a:rPr lang="hu-HU" sz="2000" dirty="0">
                <a:latin typeface="Times New Roman" pitchFamily="18" charset="0"/>
                <a:cs typeface="Times New Roman" pitchFamily="18" charset="0"/>
              </a:rPr>
              <a:t> </a:t>
            </a:r>
            <a:r>
              <a:rPr lang="hu-HU" sz="2000" dirty="0" err="1">
                <a:latin typeface="Times New Roman" pitchFamily="18" charset="0"/>
                <a:cs typeface="Times New Roman" pitchFamily="18" charset="0"/>
              </a:rPr>
              <a:t>ticket</a:t>
            </a:r>
            <a:r>
              <a:rPr lang="hu-HU" sz="2000" dirty="0">
                <a:latin typeface="Times New Roman" pitchFamily="18" charset="0"/>
                <a:cs typeface="Times New Roman" pitchFamily="18" charset="0"/>
              </a:rPr>
              <a:t> </a:t>
            </a:r>
            <a:r>
              <a:rPr lang="hu-HU" sz="2000" dirty="0" err="1">
                <a:latin typeface="Times New Roman" pitchFamily="18" charset="0"/>
                <a:cs typeface="Times New Roman" pitchFamily="18" charset="0"/>
              </a:rPr>
              <a:t>offices</a:t>
            </a:r>
            <a:r>
              <a:rPr lang="hu-HU" sz="2000" dirty="0" smtClean="0">
                <a:latin typeface="Times New Roman" pitchFamily="18" charset="0"/>
                <a:cs typeface="Times New Roman" pitchFamily="18" charset="0"/>
              </a:rPr>
              <a:t>.</a:t>
            </a:r>
            <a:r>
              <a:rPr lang="hu-HU" sz="2000" b="1" dirty="0">
                <a:latin typeface="Times New Roman" pitchFamily="18" charset="0"/>
                <a:cs typeface="Times New Roman" pitchFamily="18" charset="0"/>
              </a:rPr>
              <a:t/>
            </a:r>
            <a:br>
              <a:rPr lang="hu-HU" sz="2000" b="1" dirty="0">
                <a:latin typeface="Times New Roman" pitchFamily="18" charset="0"/>
                <a:cs typeface="Times New Roman" pitchFamily="18" charset="0"/>
              </a:rPr>
            </a:br>
            <a:r>
              <a:rPr lang="hu-HU" sz="2000" b="1" dirty="0" err="1" smtClean="0">
                <a:latin typeface="Times New Roman" pitchFamily="18" charset="0"/>
                <a:cs typeface="Times New Roman" pitchFamily="18" charset="0"/>
              </a:rPr>
              <a:t>Constant</a:t>
            </a:r>
            <a:r>
              <a:rPr lang="hu-HU" sz="2000" b="1" dirty="0" smtClean="0">
                <a:latin typeface="Times New Roman" pitchFamily="18" charset="0"/>
                <a:cs typeface="Times New Roman" pitchFamily="18" charset="0"/>
              </a:rPr>
              <a:t> </a:t>
            </a:r>
            <a:r>
              <a:rPr lang="hu-HU" sz="2000" b="1" dirty="0" err="1" smtClean="0">
                <a:latin typeface="Times New Roman" pitchFamily="18" charset="0"/>
                <a:cs typeface="Times New Roman" pitchFamily="18" charset="0"/>
              </a:rPr>
              <a:t>ticket</a:t>
            </a:r>
            <a:r>
              <a:rPr lang="hu-HU" sz="2000" b="1" dirty="0" smtClean="0">
                <a:latin typeface="Times New Roman" pitchFamily="18" charset="0"/>
                <a:cs typeface="Times New Roman" pitchFamily="18" charset="0"/>
              </a:rPr>
              <a:t> </a:t>
            </a:r>
            <a:r>
              <a:rPr lang="hu-HU" sz="2000" b="1" dirty="0" err="1" smtClean="0">
                <a:latin typeface="Times New Roman" pitchFamily="18" charset="0"/>
                <a:cs typeface="Times New Roman" pitchFamily="18" charset="0"/>
              </a:rPr>
              <a:t>offices</a:t>
            </a:r>
            <a:r>
              <a:rPr lang="hu-HU" sz="2000" b="1" dirty="0" smtClean="0">
                <a:latin typeface="Times New Roman" pitchFamily="18" charset="0"/>
                <a:cs typeface="Times New Roman" pitchFamily="18" charset="0"/>
              </a:rPr>
              <a:t>:</a:t>
            </a:r>
            <a:r>
              <a:rPr lang="hu-HU" sz="2000" b="1" dirty="0" err="1" smtClean="0">
                <a:latin typeface="Times New Roman" pitchFamily="18" charset="0"/>
                <a:cs typeface="Times New Roman" pitchFamily="18" charset="0"/>
              </a:rPr>
              <a:t>Temporary</a:t>
            </a:r>
            <a:r>
              <a:rPr lang="hu-HU" sz="2000" b="1" dirty="0" smtClean="0">
                <a:latin typeface="Times New Roman" pitchFamily="18" charset="0"/>
                <a:cs typeface="Times New Roman" pitchFamily="18" charset="0"/>
              </a:rPr>
              <a:t> </a:t>
            </a:r>
            <a:r>
              <a:rPr lang="hu-HU" sz="2000" b="1" dirty="0" err="1" smtClean="0">
                <a:latin typeface="Times New Roman" pitchFamily="18" charset="0"/>
                <a:cs typeface="Times New Roman" pitchFamily="18" charset="0"/>
              </a:rPr>
              <a:t>ticket</a:t>
            </a:r>
            <a:r>
              <a:rPr lang="hu-HU" sz="2000" b="1" dirty="0" smtClean="0">
                <a:latin typeface="Times New Roman" pitchFamily="18" charset="0"/>
                <a:cs typeface="Times New Roman" pitchFamily="18" charset="0"/>
              </a:rPr>
              <a:t> </a:t>
            </a:r>
            <a:r>
              <a:rPr lang="hu-HU" sz="2000" b="1" dirty="0" err="1" smtClean="0">
                <a:latin typeface="Times New Roman" pitchFamily="18" charset="0"/>
                <a:cs typeface="Times New Roman" pitchFamily="18" charset="0"/>
              </a:rPr>
              <a:t>offices</a:t>
            </a:r>
            <a:r>
              <a:rPr lang="hu-HU" sz="2000" b="1" dirty="0">
                <a:latin typeface="Times New Roman" pitchFamily="18" charset="0"/>
                <a:cs typeface="Times New Roman" pitchFamily="18" charset="0"/>
              </a:rPr>
              <a:t/>
            </a:r>
            <a:br>
              <a:rPr lang="hu-HU" sz="2000" b="1" dirty="0">
                <a:latin typeface="Times New Roman" pitchFamily="18" charset="0"/>
                <a:cs typeface="Times New Roman" pitchFamily="18" charset="0"/>
              </a:rPr>
            </a:br>
            <a:r>
              <a:rPr lang="hu-HU" sz="2000" b="1" dirty="0" smtClean="0">
                <a:latin typeface="Times New Roman" pitchFamily="18" charset="0"/>
                <a:cs typeface="Times New Roman" pitchFamily="18" charset="0"/>
              </a:rPr>
              <a:t>	</a:t>
            </a:r>
            <a:r>
              <a:rPr lang="hu-HU" sz="2000" b="1" i="1" dirty="0" smtClean="0">
                <a:latin typeface="Times New Roman" pitchFamily="18" charset="0"/>
                <a:cs typeface="Times New Roman" pitchFamily="18" charset="0"/>
              </a:rPr>
              <a:t>Uránváros </a:t>
            </a:r>
            <a:r>
              <a:rPr lang="hu-HU" sz="2000" b="1" i="1" dirty="0" err="1">
                <a:latin typeface="Times New Roman" pitchFamily="18" charset="0"/>
                <a:cs typeface="Times New Roman" pitchFamily="18" charset="0"/>
              </a:rPr>
              <a:t>bus</a:t>
            </a:r>
            <a:r>
              <a:rPr lang="hu-HU" sz="2000" b="1" i="1" dirty="0">
                <a:latin typeface="Times New Roman" pitchFamily="18" charset="0"/>
                <a:cs typeface="Times New Roman" pitchFamily="18" charset="0"/>
              </a:rPr>
              <a:t> </a:t>
            </a:r>
            <a:r>
              <a:rPr lang="hu-HU" sz="2000" b="1" i="1" dirty="0" err="1">
                <a:latin typeface="Times New Roman" pitchFamily="18" charset="0"/>
                <a:cs typeface="Times New Roman" pitchFamily="18" charset="0"/>
              </a:rPr>
              <a:t>station</a:t>
            </a:r>
            <a:r>
              <a:rPr lang="hu-HU" sz="2000" dirty="0">
                <a:latin typeface="Times New Roman" pitchFamily="18" charset="0"/>
                <a:cs typeface="Times New Roman" pitchFamily="18" charset="0"/>
              </a:rPr>
              <a:t/>
            </a:r>
            <a:br>
              <a:rPr lang="hu-HU" sz="2000" dirty="0">
                <a:latin typeface="Times New Roman" pitchFamily="18" charset="0"/>
                <a:cs typeface="Times New Roman" pitchFamily="18" charset="0"/>
              </a:rPr>
            </a:br>
            <a:r>
              <a:rPr lang="hu-HU" sz="2000" dirty="0" err="1" smtClean="0">
                <a:latin typeface="Times New Roman" pitchFamily="18" charset="0"/>
                <a:cs typeface="Times New Roman" pitchFamily="18" charset="0"/>
              </a:rPr>
              <a:t>From</a:t>
            </a:r>
            <a:r>
              <a:rPr lang="hu-HU" sz="2000" dirty="0" smtClean="0">
                <a:latin typeface="Times New Roman" pitchFamily="18" charset="0"/>
                <a:cs typeface="Times New Roman" pitchFamily="18" charset="0"/>
              </a:rPr>
              <a:t> </a:t>
            </a:r>
            <a:r>
              <a:rPr lang="hu-HU" sz="2000" dirty="0">
                <a:latin typeface="Times New Roman" pitchFamily="18" charset="0"/>
                <a:cs typeface="Times New Roman" pitchFamily="18" charset="0"/>
              </a:rPr>
              <a:t>29 </a:t>
            </a:r>
            <a:r>
              <a:rPr lang="hu-HU" sz="2000" dirty="0" err="1">
                <a:latin typeface="Times New Roman" pitchFamily="18" charset="0"/>
                <a:cs typeface="Times New Roman" pitchFamily="18" charset="0"/>
              </a:rPr>
              <a:t>every</a:t>
            </a:r>
            <a:r>
              <a:rPr lang="hu-HU" sz="2000" dirty="0">
                <a:latin typeface="Times New Roman" pitchFamily="18" charset="0"/>
                <a:cs typeface="Times New Roman" pitchFamily="18" charset="0"/>
              </a:rPr>
              <a:t> </a:t>
            </a:r>
            <a:r>
              <a:rPr lang="hu-HU" sz="2000" dirty="0" err="1">
                <a:latin typeface="Times New Roman" pitchFamily="18" charset="0"/>
                <a:cs typeface="Times New Roman" pitchFamily="18" charset="0"/>
              </a:rPr>
              <a:t>month</a:t>
            </a:r>
            <a:r>
              <a:rPr lang="hu-HU" sz="2000" dirty="0">
                <a:latin typeface="Times New Roman" pitchFamily="18" charset="0"/>
                <a:cs typeface="Times New Roman" pitchFamily="18" charset="0"/>
              </a:rPr>
              <a:t> </a:t>
            </a:r>
            <a:r>
              <a:rPr lang="hu-HU" sz="2000" dirty="0" err="1">
                <a:latin typeface="Times New Roman" pitchFamily="18" charset="0"/>
                <a:cs typeface="Times New Roman" pitchFamily="18" charset="0"/>
              </a:rPr>
              <a:t>to</a:t>
            </a:r>
            <a:r>
              <a:rPr lang="hu-HU" sz="2000" dirty="0">
                <a:latin typeface="Times New Roman" pitchFamily="18" charset="0"/>
                <a:cs typeface="Times New Roman" pitchFamily="18" charset="0"/>
              </a:rPr>
              <a:t> 7 </a:t>
            </a:r>
            <a:r>
              <a:rPr lang="hu-HU" sz="2000" dirty="0" err="1">
                <a:latin typeface="Times New Roman" pitchFamily="18" charset="0"/>
                <a:cs typeface="Times New Roman" pitchFamily="18" charset="0"/>
              </a:rPr>
              <a:t>the</a:t>
            </a:r>
            <a:r>
              <a:rPr lang="hu-HU" sz="2000" dirty="0">
                <a:latin typeface="Times New Roman" pitchFamily="18" charset="0"/>
                <a:cs typeface="Times New Roman" pitchFamily="18" charset="0"/>
              </a:rPr>
              <a:t> </a:t>
            </a:r>
            <a:r>
              <a:rPr lang="hu-HU" sz="2000" dirty="0" err="1">
                <a:latin typeface="Times New Roman" pitchFamily="18" charset="0"/>
                <a:cs typeface="Times New Roman" pitchFamily="18" charset="0"/>
              </a:rPr>
              <a:t>next</a:t>
            </a:r>
            <a:r>
              <a:rPr lang="hu-HU" sz="2000" dirty="0">
                <a:latin typeface="Times New Roman" pitchFamily="18" charset="0"/>
                <a:cs typeface="Times New Roman" pitchFamily="18" charset="0"/>
              </a:rPr>
              <a:t> </a:t>
            </a:r>
            <a:r>
              <a:rPr lang="hu-HU" sz="2000" dirty="0" err="1">
                <a:latin typeface="Times New Roman" pitchFamily="18" charset="0"/>
                <a:cs typeface="Times New Roman" pitchFamily="18" charset="0"/>
              </a:rPr>
              <a:t>month</a:t>
            </a:r>
            <a:r>
              <a:rPr lang="hu-HU" sz="2000" dirty="0">
                <a:latin typeface="Times New Roman" pitchFamily="18" charset="0"/>
                <a:cs typeface="Times New Roman" pitchFamily="18" charset="0"/>
              </a:rPr>
              <a:t>:</a:t>
            </a:r>
            <a:br>
              <a:rPr lang="hu-HU" sz="2000" dirty="0">
                <a:latin typeface="Times New Roman" pitchFamily="18" charset="0"/>
                <a:cs typeface="Times New Roman" pitchFamily="18" charset="0"/>
              </a:rPr>
            </a:br>
            <a:r>
              <a:rPr lang="hu-HU" sz="2000" dirty="0" err="1" smtClean="0">
                <a:latin typeface="Times New Roman" pitchFamily="18" charset="0"/>
                <a:cs typeface="Times New Roman" pitchFamily="18" charset="0"/>
              </a:rPr>
              <a:t>Workdays</a:t>
            </a:r>
            <a:r>
              <a:rPr lang="hu-HU" sz="2000" dirty="0">
                <a:latin typeface="Times New Roman" pitchFamily="18" charset="0"/>
                <a:cs typeface="Times New Roman" pitchFamily="18" charset="0"/>
              </a:rPr>
              <a:t>: 7.00–18.00</a:t>
            </a:r>
            <a:br>
              <a:rPr lang="hu-HU" sz="2000" dirty="0">
                <a:latin typeface="Times New Roman" pitchFamily="18" charset="0"/>
                <a:cs typeface="Times New Roman" pitchFamily="18" charset="0"/>
              </a:rPr>
            </a:br>
            <a:r>
              <a:rPr lang="hu-HU" sz="2000" dirty="0" err="1" smtClean="0">
                <a:latin typeface="Times New Roman" pitchFamily="18" charset="0"/>
                <a:cs typeface="Times New Roman" pitchFamily="18" charset="0"/>
              </a:rPr>
              <a:t>Days</a:t>
            </a:r>
            <a:r>
              <a:rPr lang="hu-HU" sz="2000" dirty="0" smtClean="0">
                <a:latin typeface="Times New Roman" pitchFamily="18" charset="0"/>
                <a:cs typeface="Times New Roman" pitchFamily="18" charset="0"/>
              </a:rPr>
              <a:t> </a:t>
            </a:r>
            <a:r>
              <a:rPr lang="hu-HU" sz="2000" dirty="0" err="1">
                <a:latin typeface="Times New Roman" pitchFamily="18" charset="0"/>
                <a:cs typeface="Times New Roman" pitchFamily="18" charset="0"/>
              </a:rPr>
              <a:t>off</a:t>
            </a:r>
            <a:r>
              <a:rPr lang="hu-HU" sz="2000" dirty="0">
                <a:latin typeface="Times New Roman" pitchFamily="18" charset="0"/>
                <a:cs typeface="Times New Roman" pitchFamily="18" charset="0"/>
              </a:rPr>
              <a:t>: 7.00–12.00</a:t>
            </a:r>
            <a:br>
              <a:rPr lang="hu-HU" sz="2000" dirty="0">
                <a:latin typeface="Times New Roman" pitchFamily="18" charset="0"/>
                <a:cs typeface="Times New Roman" pitchFamily="18" charset="0"/>
              </a:rPr>
            </a:br>
            <a:r>
              <a:rPr lang="hu-HU" sz="2000" dirty="0" smtClean="0">
                <a:latin typeface="Times New Roman" pitchFamily="18" charset="0"/>
                <a:cs typeface="Times New Roman" pitchFamily="18" charset="0"/>
              </a:rPr>
              <a:t>	</a:t>
            </a:r>
            <a:r>
              <a:rPr lang="hu-HU" sz="2000" b="1" i="1" dirty="0" smtClean="0">
                <a:latin typeface="Times New Roman" pitchFamily="18" charset="0"/>
                <a:cs typeface="Times New Roman" pitchFamily="18" charset="0"/>
              </a:rPr>
              <a:t>Kertváros</a:t>
            </a:r>
            <a:r>
              <a:rPr lang="hu-HU" sz="2000" b="1" i="1" dirty="0">
                <a:latin typeface="Times New Roman" pitchFamily="18" charset="0"/>
                <a:cs typeface="Times New Roman" pitchFamily="18" charset="0"/>
              </a:rPr>
              <a:t>, </a:t>
            </a:r>
            <a:r>
              <a:rPr lang="hu-HU" sz="2000" b="1" i="1" dirty="0" err="1">
                <a:latin typeface="Times New Roman" pitchFamily="18" charset="0"/>
                <a:cs typeface="Times New Roman" pitchFamily="18" charset="0"/>
              </a:rPr>
              <a:t>coach</a:t>
            </a:r>
            <a:r>
              <a:rPr lang="hu-HU" sz="2000" b="1" i="1" dirty="0">
                <a:latin typeface="Times New Roman" pitchFamily="18" charset="0"/>
                <a:cs typeface="Times New Roman" pitchFamily="18" charset="0"/>
              </a:rPr>
              <a:t> </a:t>
            </a:r>
            <a:r>
              <a:rPr lang="hu-HU" sz="2000" b="1" i="1" dirty="0" err="1">
                <a:latin typeface="Times New Roman" pitchFamily="18" charset="0"/>
                <a:cs typeface="Times New Roman" pitchFamily="18" charset="0"/>
              </a:rPr>
              <a:t>station</a:t>
            </a:r>
            <a:r>
              <a:rPr lang="hu-HU" sz="2000" dirty="0">
                <a:latin typeface="Times New Roman" pitchFamily="18" charset="0"/>
                <a:cs typeface="Times New Roman" pitchFamily="18" charset="0"/>
              </a:rPr>
              <a:t/>
            </a:r>
            <a:br>
              <a:rPr lang="hu-HU" sz="2000" dirty="0">
                <a:latin typeface="Times New Roman" pitchFamily="18" charset="0"/>
                <a:cs typeface="Times New Roman" pitchFamily="18" charset="0"/>
              </a:rPr>
            </a:br>
            <a:r>
              <a:rPr lang="hu-HU" sz="2000" dirty="0" err="1">
                <a:latin typeface="Times New Roman" pitchFamily="18" charset="0"/>
                <a:cs typeface="Times New Roman" pitchFamily="18" charset="0"/>
              </a:rPr>
              <a:t>From</a:t>
            </a:r>
            <a:r>
              <a:rPr lang="hu-HU" sz="2000" dirty="0">
                <a:latin typeface="Times New Roman" pitchFamily="18" charset="0"/>
                <a:cs typeface="Times New Roman" pitchFamily="18" charset="0"/>
              </a:rPr>
              <a:t> 29 </a:t>
            </a:r>
            <a:r>
              <a:rPr lang="hu-HU" sz="2000" dirty="0" err="1">
                <a:latin typeface="Times New Roman" pitchFamily="18" charset="0"/>
                <a:cs typeface="Times New Roman" pitchFamily="18" charset="0"/>
              </a:rPr>
              <a:t>every</a:t>
            </a:r>
            <a:r>
              <a:rPr lang="hu-HU" sz="2000" dirty="0">
                <a:latin typeface="Times New Roman" pitchFamily="18" charset="0"/>
                <a:cs typeface="Times New Roman" pitchFamily="18" charset="0"/>
              </a:rPr>
              <a:t> </a:t>
            </a:r>
            <a:r>
              <a:rPr lang="hu-HU" sz="2000" dirty="0" err="1">
                <a:latin typeface="Times New Roman" pitchFamily="18" charset="0"/>
                <a:cs typeface="Times New Roman" pitchFamily="18" charset="0"/>
              </a:rPr>
              <a:t>month</a:t>
            </a:r>
            <a:r>
              <a:rPr lang="hu-HU" sz="2000" dirty="0">
                <a:latin typeface="Times New Roman" pitchFamily="18" charset="0"/>
                <a:cs typeface="Times New Roman" pitchFamily="18" charset="0"/>
              </a:rPr>
              <a:t> </a:t>
            </a:r>
            <a:r>
              <a:rPr lang="hu-HU" sz="2000" dirty="0" err="1">
                <a:latin typeface="Times New Roman" pitchFamily="18" charset="0"/>
                <a:cs typeface="Times New Roman" pitchFamily="18" charset="0"/>
              </a:rPr>
              <a:t>to</a:t>
            </a:r>
            <a:r>
              <a:rPr lang="hu-HU" sz="2000" dirty="0">
                <a:latin typeface="Times New Roman" pitchFamily="18" charset="0"/>
                <a:cs typeface="Times New Roman" pitchFamily="18" charset="0"/>
              </a:rPr>
              <a:t> 7 </a:t>
            </a:r>
            <a:r>
              <a:rPr lang="hu-HU" sz="2000" dirty="0" err="1">
                <a:latin typeface="Times New Roman" pitchFamily="18" charset="0"/>
                <a:cs typeface="Times New Roman" pitchFamily="18" charset="0"/>
              </a:rPr>
              <a:t>the</a:t>
            </a:r>
            <a:r>
              <a:rPr lang="hu-HU" sz="2000" dirty="0">
                <a:latin typeface="Times New Roman" pitchFamily="18" charset="0"/>
                <a:cs typeface="Times New Roman" pitchFamily="18" charset="0"/>
              </a:rPr>
              <a:t> </a:t>
            </a:r>
            <a:r>
              <a:rPr lang="hu-HU" sz="2000" dirty="0" err="1">
                <a:latin typeface="Times New Roman" pitchFamily="18" charset="0"/>
                <a:cs typeface="Times New Roman" pitchFamily="18" charset="0"/>
              </a:rPr>
              <a:t>next</a:t>
            </a:r>
            <a:r>
              <a:rPr lang="hu-HU" sz="2000" dirty="0">
                <a:latin typeface="Times New Roman" pitchFamily="18" charset="0"/>
                <a:cs typeface="Times New Roman" pitchFamily="18" charset="0"/>
              </a:rPr>
              <a:t> </a:t>
            </a:r>
            <a:r>
              <a:rPr lang="hu-HU" sz="2000" dirty="0" err="1">
                <a:latin typeface="Times New Roman" pitchFamily="18" charset="0"/>
                <a:cs typeface="Times New Roman" pitchFamily="18" charset="0"/>
              </a:rPr>
              <a:t>month</a:t>
            </a:r>
            <a:r>
              <a:rPr lang="hu-HU" sz="2000" dirty="0">
                <a:latin typeface="Times New Roman" pitchFamily="18" charset="0"/>
                <a:cs typeface="Times New Roman" pitchFamily="18" charset="0"/>
              </a:rPr>
              <a:t>:</a:t>
            </a:r>
            <a:br>
              <a:rPr lang="hu-HU" sz="2000" dirty="0">
                <a:latin typeface="Times New Roman" pitchFamily="18" charset="0"/>
                <a:cs typeface="Times New Roman" pitchFamily="18" charset="0"/>
              </a:rPr>
            </a:br>
            <a:r>
              <a:rPr lang="hu-HU" sz="2000" dirty="0" err="1">
                <a:latin typeface="Times New Roman" pitchFamily="18" charset="0"/>
                <a:cs typeface="Times New Roman" pitchFamily="18" charset="0"/>
              </a:rPr>
              <a:t>Workdays</a:t>
            </a:r>
            <a:r>
              <a:rPr lang="hu-HU" sz="2000" dirty="0">
                <a:latin typeface="Times New Roman" pitchFamily="18" charset="0"/>
                <a:cs typeface="Times New Roman" pitchFamily="18" charset="0"/>
              </a:rPr>
              <a:t>: 7.00–18.00</a:t>
            </a:r>
            <a:br>
              <a:rPr lang="hu-HU" sz="2000" dirty="0">
                <a:latin typeface="Times New Roman" pitchFamily="18" charset="0"/>
                <a:cs typeface="Times New Roman" pitchFamily="18" charset="0"/>
              </a:rPr>
            </a:br>
            <a:r>
              <a:rPr lang="hu-HU" sz="2000" dirty="0" err="1">
                <a:latin typeface="Times New Roman" pitchFamily="18" charset="0"/>
                <a:cs typeface="Times New Roman" pitchFamily="18" charset="0"/>
              </a:rPr>
              <a:t>Days</a:t>
            </a:r>
            <a:r>
              <a:rPr lang="hu-HU" sz="2000" dirty="0">
                <a:latin typeface="Times New Roman" pitchFamily="18" charset="0"/>
                <a:cs typeface="Times New Roman" pitchFamily="18" charset="0"/>
              </a:rPr>
              <a:t> </a:t>
            </a:r>
            <a:r>
              <a:rPr lang="hu-HU" sz="2000" dirty="0" err="1">
                <a:latin typeface="Times New Roman" pitchFamily="18" charset="0"/>
                <a:cs typeface="Times New Roman" pitchFamily="18" charset="0"/>
              </a:rPr>
              <a:t>off</a:t>
            </a:r>
            <a:r>
              <a:rPr lang="hu-HU" sz="2000" dirty="0">
                <a:latin typeface="Times New Roman" pitchFamily="18" charset="0"/>
                <a:cs typeface="Times New Roman" pitchFamily="18" charset="0"/>
              </a:rPr>
              <a:t>: 7.00–12.00</a:t>
            </a:r>
            <a:br>
              <a:rPr lang="hu-HU" sz="2000" dirty="0">
                <a:latin typeface="Times New Roman" pitchFamily="18" charset="0"/>
                <a:cs typeface="Times New Roman" pitchFamily="18" charset="0"/>
              </a:rPr>
            </a:br>
            <a:r>
              <a:rPr lang="hu-HU" sz="2000" b="1" dirty="0" smtClean="0">
                <a:latin typeface="Times New Roman" pitchFamily="18" charset="0"/>
                <a:cs typeface="Times New Roman" pitchFamily="18" charset="0"/>
              </a:rPr>
              <a:t>LAPKER </a:t>
            </a:r>
            <a:r>
              <a:rPr lang="hu-HU" sz="2000" b="1" dirty="0">
                <a:latin typeface="Times New Roman" pitchFamily="18" charset="0"/>
                <a:cs typeface="Times New Roman" pitchFamily="18" charset="0"/>
              </a:rPr>
              <a:t>TICKET SELLING PLACES</a:t>
            </a:r>
            <a:br>
              <a:rPr lang="hu-HU" sz="2000" b="1" dirty="0">
                <a:latin typeface="Times New Roman" pitchFamily="18" charset="0"/>
                <a:cs typeface="Times New Roman" pitchFamily="18" charset="0"/>
              </a:rPr>
            </a:br>
            <a:r>
              <a:rPr lang="hu-HU" sz="2000" b="1" dirty="0" smtClean="0">
                <a:latin typeface="Times New Roman" pitchFamily="18" charset="0"/>
                <a:cs typeface="Times New Roman" pitchFamily="18" charset="0"/>
              </a:rPr>
              <a:t>TICKET </a:t>
            </a:r>
            <a:r>
              <a:rPr lang="hu-HU" sz="2000" b="1" dirty="0">
                <a:latin typeface="Times New Roman" pitchFamily="18" charset="0"/>
                <a:cs typeface="Times New Roman" pitchFamily="18" charset="0"/>
              </a:rPr>
              <a:t>DISTRIBUTORS</a:t>
            </a:r>
            <a:br>
              <a:rPr lang="hu-HU" sz="2000" b="1" dirty="0">
                <a:latin typeface="Times New Roman" pitchFamily="18" charset="0"/>
                <a:cs typeface="Times New Roman" pitchFamily="18" charset="0"/>
              </a:rPr>
            </a:br>
            <a:r>
              <a:rPr lang="hu-HU" sz="2000" b="1" i="1" dirty="0">
                <a:latin typeface="Times New Roman" pitchFamily="18" charset="0"/>
                <a:cs typeface="Times New Roman" pitchFamily="18" charset="0"/>
              </a:rPr>
              <a:t>Post </a:t>
            </a:r>
            <a:r>
              <a:rPr lang="hu-HU" sz="2000" b="1" i="1" dirty="0" err="1">
                <a:latin typeface="Times New Roman" pitchFamily="18" charset="0"/>
                <a:cs typeface="Times New Roman" pitchFamily="18" charset="0"/>
              </a:rPr>
              <a:t>offices</a:t>
            </a:r>
            <a:r>
              <a:rPr lang="hu-HU" sz="2000" b="1" i="1" dirty="0">
                <a:latin typeface="Times New Roman" pitchFamily="18" charset="0"/>
                <a:cs typeface="Times New Roman" pitchFamily="18" charset="0"/>
              </a:rPr>
              <a:t> </a:t>
            </a:r>
            <a:r>
              <a:rPr lang="hu-HU" sz="2000" b="1" dirty="0">
                <a:latin typeface="Times New Roman" pitchFamily="18" charset="0"/>
                <a:cs typeface="Times New Roman" pitchFamily="18" charset="0"/>
              </a:rPr>
              <a:t/>
            </a:r>
            <a:br>
              <a:rPr lang="hu-HU" sz="2000" b="1" dirty="0">
                <a:latin typeface="Times New Roman" pitchFamily="18" charset="0"/>
                <a:cs typeface="Times New Roman" pitchFamily="18" charset="0"/>
              </a:rPr>
            </a:br>
            <a:r>
              <a:rPr lang="hu-HU" sz="2000" b="1" u="sng" dirty="0" err="1">
                <a:latin typeface="Times New Roman" pitchFamily="18" charset="0"/>
                <a:cs typeface="Times New Roman" pitchFamily="18" charset="0"/>
                <a:hlinkClick r:id="rId3"/>
              </a:rPr>
              <a:t>Ticket</a:t>
            </a:r>
            <a:r>
              <a:rPr lang="hu-HU" sz="2000" b="1" u="sng" dirty="0">
                <a:latin typeface="Times New Roman" pitchFamily="18" charset="0"/>
                <a:cs typeface="Times New Roman" pitchFamily="18" charset="0"/>
                <a:hlinkClick r:id="rId3"/>
              </a:rPr>
              <a:t> </a:t>
            </a:r>
            <a:r>
              <a:rPr lang="hu-HU" sz="2000" b="1" u="sng" dirty="0" err="1">
                <a:latin typeface="Times New Roman" pitchFamily="18" charset="0"/>
                <a:cs typeface="Times New Roman" pitchFamily="18" charset="0"/>
                <a:hlinkClick r:id="rId3"/>
              </a:rPr>
              <a:t>selling</a:t>
            </a:r>
            <a:r>
              <a:rPr lang="hu-HU" sz="2000" b="1" u="sng" dirty="0">
                <a:latin typeface="Times New Roman" pitchFamily="18" charset="0"/>
                <a:cs typeface="Times New Roman" pitchFamily="18" charset="0"/>
                <a:hlinkClick r:id="rId3"/>
              </a:rPr>
              <a:t> </a:t>
            </a:r>
            <a:r>
              <a:rPr lang="hu-HU" sz="2000" b="1" u="sng" dirty="0" err="1">
                <a:latin typeface="Times New Roman" pitchFamily="18" charset="0"/>
                <a:cs typeface="Times New Roman" pitchFamily="18" charset="0"/>
                <a:hlinkClick r:id="rId3"/>
              </a:rPr>
              <a:t>post</a:t>
            </a:r>
            <a:r>
              <a:rPr lang="hu-HU" sz="2000" b="1" u="sng" dirty="0">
                <a:latin typeface="Times New Roman" pitchFamily="18" charset="0"/>
                <a:cs typeface="Times New Roman" pitchFamily="18" charset="0"/>
                <a:hlinkClick r:id="rId3"/>
              </a:rPr>
              <a:t> </a:t>
            </a:r>
            <a:r>
              <a:rPr lang="hu-HU" sz="2000" b="1" u="sng" dirty="0" err="1">
                <a:latin typeface="Times New Roman" pitchFamily="18" charset="0"/>
                <a:cs typeface="Times New Roman" pitchFamily="18" charset="0"/>
                <a:hlinkClick r:id="rId3"/>
              </a:rPr>
              <a:t>offices</a:t>
            </a:r>
            <a:r>
              <a:rPr lang="hu-HU" sz="2000" b="1" dirty="0">
                <a:latin typeface="Times New Roman" pitchFamily="18" charset="0"/>
                <a:cs typeface="Times New Roman" pitchFamily="18" charset="0"/>
                <a:hlinkClick r:id="rId3"/>
              </a:rPr>
              <a:t> </a:t>
            </a:r>
            <a:endParaRPr lang="hu-HU" sz="2000" b="1" dirty="0">
              <a:latin typeface="Times New Roman" pitchFamily="18" charset="0"/>
              <a:cs typeface="Times New Roman" pitchFamily="18" charset="0"/>
            </a:endParaRPr>
          </a:p>
          <a:p>
            <a:endParaRPr lang="hu-HU"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artalom helye 7"/>
          <p:cNvSpPr>
            <a:spLocks noGrp="1"/>
          </p:cNvSpPr>
          <p:nvPr>
            <p:ph idx="1"/>
          </p:nvPr>
        </p:nvSpPr>
        <p:spPr>
          <a:xfrm>
            <a:off x="428596" y="285728"/>
            <a:ext cx="8229600" cy="6215106"/>
          </a:xfrm>
        </p:spPr>
        <p:txBody>
          <a:bodyPr>
            <a:normAutofit fontScale="55000" lnSpcReduction="20000"/>
          </a:bodyPr>
          <a:lstStyle/>
          <a:p>
            <a:pPr>
              <a:buNone/>
            </a:pPr>
            <a:r>
              <a:rPr lang="en-US" sz="3800" b="1" dirty="0" smtClean="0"/>
              <a:t>Tickets</a:t>
            </a:r>
            <a:endParaRPr lang="en-US" b="1" dirty="0" smtClean="0"/>
          </a:p>
          <a:p>
            <a:r>
              <a:rPr lang="en-US" dirty="0" smtClean="0"/>
              <a:t>one ride ticket in advance (not valid on nightlines)</a:t>
            </a:r>
            <a:r>
              <a:rPr lang="hu-HU" dirty="0" smtClean="0"/>
              <a:t> </a:t>
            </a:r>
            <a:r>
              <a:rPr lang="en-US" dirty="0" smtClean="0"/>
              <a:t>300 HUF</a:t>
            </a:r>
            <a:endParaRPr lang="hu-HU" dirty="0" smtClean="0"/>
          </a:p>
          <a:p>
            <a:r>
              <a:rPr lang="en-US" dirty="0" smtClean="0"/>
              <a:t>On</a:t>
            </a:r>
            <a:r>
              <a:rPr lang="hu-HU" dirty="0" smtClean="0"/>
              <a:t> </a:t>
            </a:r>
            <a:r>
              <a:rPr lang="en-US" dirty="0" smtClean="0"/>
              <a:t>board ticket (at driver)400 HUF</a:t>
            </a:r>
            <a:endParaRPr lang="hu-HU" dirty="0" smtClean="0"/>
          </a:p>
          <a:p>
            <a:r>
              <a:rPr lang="en-US" dirty="0" smtClean="0"/>
              <a:t>block of 10 tickets (not valid on nightlines)2 800 HUF</a:t>
            </a:r>
            <a:endParaRPr lang="hu-HU" dirty="0" smtClean="0"/>
          </a:p>
          <a:p>
            <a:r>
              <a:rPr lang="en-US" dirty="0" smtClean="0"/>
              <a:t>24-hours ticket</a:t>
            </a:r>
            <a:r>
              <a:rPr lang="hu-HU" dirty="0" smtClean="0"/>
              <a:t> </a:t>
            </a:r>
            <a:r>
              <a:rPr lang="en-US" dirty="0" smtClean="0"/>
              <a:t>1 050 HUF</a:t>
            </a:r>
            <a:endParaRPr lang="hu-HU" dirty="0" smtClean="0"/>
          </a:p>
          <a:p>
            <a:r>
              <a:rPr lang="en-US" dirty="0" smtClean="0"/>
              <a:t>72-hours ticket</a:t>
            </a:r>
            <a:r>
              <a:rPr lang="hu-HU" dirty="0" smtClean="0"/>
              <a:t> </a:t>
            </a:r>
            <a:r>
              <a:rPr lang="en-US" dirty="0" smtClean="0"/>
              <a:t>2 700 HUF</a:t>
            </a:r>
            <a:endParaRPr lang="hu-HU" dirty="0" smtClean="0"/>
          </a:p>
          <a:p>
            <a:r>
              <a:rPr lang="en-US" dirty="0" smtClean="0"/>
              <a:t>7-days ticket</a:t>
            </a:r>
            <a:r>
              <a:rPr lang="hu-HU" dirty="0" smtClean="0"/>
              <a:t>  </a:t>
            </a:r>
            <a:r>
              <a:rPr lang="en-US" dirty="0" smtClean="0"/>
              <a:t>3 170 HUF</a:t>
            </a:r>
            <a:endParaRPr lang="hu-HU" dirty="0" smtClean="0"/>
          </a:p>
          <a:p>
            <a:pPr>
              <a:buNone/>
            </a:pPr>
            <a:r>
              <a:rPr lang="en-US" sz="4200" b="1" dirty="0" smtClean="0"/>
              <a:t>Passes</a:t>
            </a:r>
            <a:endParaRPr lang="en-US" b="1" dirty="0" smtClean="0"/>
          </a:p>
          <a:p>
            <a:pPr>
              <a:buNone/>
            </a:pPr>
            <a:r>
              <a:rPr lang="en-US" sz="3400" b="1" dirty="0" smtClean="0"/>
              <a:t>Adult passes</a:t>
            </a:r>
            <a:r>
              <a:rPr lang="hu-HU" sz="3400" b="1" dirty="0" smtClean="0"/>
              <a:t> </a:t>
            </a:r>
          </a:p>
          <a:p>
            <a:r>
              <a:rPr lang="en-US" dirty="0" smtClean="0"/>
              <a:t>monthly pass</a:t>
            </a:r>
            <a:r>
              <a:rPr lang="hu-HU" dirty="0" smtClean="0"/>
              <a:t> </a:t>
            </a:r>
            <a:r>
              <a:rPr lang="en-US" dirty="0" smtClean="0"/>
              <a:t>7 055 HUF</a:t>
            </a:r>
            <a:endParaRPr lang="hu-HU" dirty="0" smtClean="0"/>
          </a:p>
          <a:p>
            <a:r>
              <a:rPr lang="en-US" dirty="0" smtClean="0"/>
              <a:t>30-days pass</a:t>
            </a:r>
            <a:r>
              <a:rPr lang="hu-HU" dirty="0" smtClean="0"/>
              <a:t> </a:t>
            </a:r>
            <a:r>
              <a:rPr lang="en-US" dirty="0" smtClean="0"/>
              <a:t>7 055 HUF</a:t>
            </a:r>
            <a:endParaRPr lang="hu-HU" dirty="0" smtClean="0"/>
          </a:p>
          <a:p>
            <a:r>
              <a:rPr lang="en-US" dirty="0" smtClean="0"/>
              <a:t>half-month-pass</a:t>
            </a:r>
            <a:r>
              <a:rPr lang="hu-HU" dirty="0" smtClean="0"/>
              <a:t> </a:t>
            </a:r>
            <a:r>
              <a:rPr lang="en-US" dirty="0" smtClean="0"/>
              <a:t>4 735 HUF</a:t>
            </a:r>
            <a:endParaRPr lang="hu-HU" dirty="0" smtClean="0"/>
          </a:p>
          <a:p>
            <a:r>
              <a:rPr lang="en-US" dirty="0" smtClean="0"/>
              <a:t>quarterly pass</a:t>
            </a:r>
            <a:r>
              <a:rPr lang="hu-HU" dirty="0" smtClean="0"/>
              <a:t> </a:t>
            </a:r>
            <a:r>
              <a:rPr lang="en-US" dirty="0" smtClean="0"/>
              <a:t>20 180 HUF</a:t>
            </a:r>
            <a:endParaRPr lang="hu-HU" dirty="0" smtClean="0"/>
          </a:p>
          <a:p>
            <a:pPr>
              <a:buNone/>
            </a:pPr>
            <a:r>
              <a:rPr lang="en-US" sz="3400" b="1" dirty="0" smtClean="0"/>
              <a:t>For students and pensioners</a:t>
            </a:r>
            <a:endParaRPr lang="hu-HU" sz="3400" b="1" dirty="0" smtClean="0"/>
          </a:p>
          <a:p>
            <a:r>
              <a:rPr lang="en-US" dirty="0" smtClean="0"/>
              <a:t>monthly pass</a:t>
            </a:r>
            <a:r>
              <a:rPr lang="hu-HU" dirty="0" smtClean="0"/>
              <a:t> </a:t>
            </a:r>
            <a:r>
              <a:rPr lang="en-US" dirty="0" smtClean="0"/>
              <a:t>3 475 HUF</a:t>
            </a:r>
            <a:endParaRPr lang="hu-HU" dirty="0" smtClean="0"/>
          </a:p>
          <a:p>
            <a:r>
              <a:rPr lang="en-US" dirty="0" smtClean="0"/>
              <a:t>quarterly pass</a:t>
            </a:r>
            <a:r>
              <a:rPr lang="hu-HU" dirty="0" smtClean="0"/>
              <a:t> </a:t>
            </a:r>
            <a:r>
              <a:rPr lang="en-US" dirty="0" smtClean="0"/>
              <a:t>10 000 HUF</a:t>
            </a:r>
            <a:endParaRPr lang="hu-HU" dirty="0" smtClean="0"/>
          </a:p>
          <a:p>
            <a:pPr>
              <a:buNone/>
            </a:pPr>
            <a:r>
              <a:rPr lang="en-US" sz="3400" b="1" dirty="0" smtClean="0"/>
              <a:t>Other prices</a:t>
            </a:r>
          </a:p>
          <a:p>
            <a:r>
              <a:rPr lang="en-US" dirty="0" smtClean="0"/>
              <a:t>general pass ID</a:t>
            </a:r>
            <a:r>
              <a:rPr lang="hu-HU" dirty="0" smtClean="0"/>
              <a:t>   </a:t>
            </a:r>
            <a:r>
              <a:rPr lang="en-US" dirty="0" smtClean="0"/>
              <a:t>250 HUF</a:t>
            </a:r>
            <a:endParaRPr lang="hu-HU" dirty="0" smtClean="0"/>
          </a:p>
          <a:p>
            <a:r>
              <a:rPr lang="en-US" dirty="0" smtClean="0"/>
              <a:t>handling fee by replacing a damaged 24-hours, 72-hours, 7‑days ticket or any pass</a:t>
            </a:r>
            <a:r>
              <a:rPr lang="hu-HU" dirty="0" smtClean="0"/>
              <a:t>        </a:t>
            </a:r>
            <a:r>
              <a:rPr lang="en-US" dirty="0" smtClean="0"/>
              <a:t>250 HUF</a:t>
            </a:r>
            <a:endParaRPr lang="hu-HU" dirty="0" smtClean="0"/>
          </a:p>
          <a:p>
            <a:r>
              <a:rPr lang="en-US" dirty="0" smtClean="0"/>
              <a:t>traveling with dog</a:t>
            </a:r>
            <a:r>
              <a:rPr lang="hu-HU" dirty="0" smtClean="0"/>
              <a:t>  </a:t>
            </a:r>
            <a:r>
              <a:rPr lang="en-US" dirty="0" smtClean="0"/>
              <a:t>1 ticket</a:t>
            </a:r>
            <a:endParaRPr lang="hu-H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menetjegy"/>
          <p:cNvPicPr>
            <a:picLocks noChangeAspect="1" noChangeArrowheads="1"/>
          </p:cNvPicPr>
          <p:nvPr/>
        </p:nvPicPr>
        <p:blipFill>
          <a:blip r:embed="rId2" cstate="print"/>
          <a:srcRect/>
          <a:stretch>
            <a:fillRect/>
          </a:stretch>
        </p:blipFill>
        <p:spPr bwMode="auto">
          <a:xfrm>
            <a:off x="3714744" y="1008295"/>
            <a:ext cx="4643470" cy="5849705"/>
          </a:xfrm>
          <a:prstGeom prst="rect">
            <a:avLst/>
          </a:prstGeom>
          <a:noFill/>
        </p:spPr>
      </p:pic>
      <p:sp>
        <p:nvSpPr>
          <p:cNvPr id="8" name="Cím 7"/>
          <p:cNvSpPr>
            <a:spLocks noGrp="1"/>
          </p:cNvSpPr>
          <p:nvPr>
            <p:ph type="title"/>
          </p:nvPr>
        </p:nvSpPr>
        <p:spPr>
          <a:xfrm>
            <a:off x="285720" y="267494"/>
            <a:ext cx="8401080" cy="1089804"/>
          </a:xfrm>
        </p:spPr>
        <p:txBody>
          <a:bodyPr>
            <a:noAutofit/>
          </a:bodyPr>
          <a:lstStyle/>
          <a:p>
            <a:r>
              <a:rPr lang="hu-HU" sz="2400" dirty="0" err="1" smtClean="0"/>
              <a:t>Bus</a:t>
            </a:r>
            <a:r>
              <a:rPr lang="hu-HU" sz="2400" dirty="0" smtClean="0"/>
              <a:t> </a:t>
            </a:r>
            <a:r>
              <a:rPr lang="hu-HU" sz="2400" dirty="0" err="1" smtClean="0"/>
              <a:t>ticket</a:t>
            </a:r>
            <a:r>
              <a:rPr lang="hu-HU" sz="2400" dirty="0" smtClean="0"/>
              <a:t> –</a:t>
            </a:r>
            <a:r>
              <a:rPr lang="hu-HU" sz="2400" dirty="0" err="1" smtClean="0"/>
              <a:t>Single</a:t>
            </a:r>
            <a:r>
              <a:rPr lang="hu-HU" sz="2400" dirty="0" smtClean="0"/>
              <a:t> </a:t>
            </a:r>
            <a:r>
              <a:rPr lang="hu-HU" sz="2400" dirty="0" err="1" smtClean="0"/>
              <a:t>ticket</a:t>
            </a:r>
            <a:r>
              <a:rPr lang="hu-HU" sz="2400" dirty="0" smtClean="0"/>
              <a:t/>
            </a:r>
            <a:br>
              <a:rPr lang="hu-HU" sz="2400" dirty="0" smtClean="0"/>
            </a:br>
            <a:r>
              <a:rPr lang="hu-HU" sz="2400" dirty="0" smtClean="0"/>
              <a:t> THE DAILY TICKET is </a:t>
            </a:r>
            <a:r>
              <a:rPr lang="hu-HU" sz="2400" dirty="0" err="1" smtClean="0"/>
              <a:t>valid</a:t>
            </a:r>
            <a:r>
              <a:rPr lang="hu-HU" sz="2400" dirty="0" smtClean="0"/>
              <a:t> </a:t>
            </a:r>
            <a:r>
              <a:rPr lang="hu-HU" sz="2400" dirty="0" err="1" smtClean="0"/>
              <a:t>from</a:t>
            </a:r>
            <a:r>
              <a:rPr lang="hu-HU" sz="2400" dirty="0" smtClean="0"/>
              <a:t> 00.00 </a:t>
            </a:r>
            <a:r>
              <a:rPr lang="hu-HU" sz="2400" dirty="0" err="1" smtClean="0"/>
              <a:t>to</a:t>
            </a:r>
            <a:r>
              <a:rPr lang="hu-HU" sz="2400" dirty="0" smtClean="0"/>
              <a:t> 24.00 </a:t>
            </a:r>
            <a:r>
              <a:rPr lang="hu-HU" sz="2400" dirty="0" err="1" smtClean="0"/>
              <a:t>on</a:t>
            </a:r>
            <a:r>
              <a:rPr lang="hu-HU" sz="2400" dirty="0" smtClean="0"/>
              <a:t> </a:t>
            </a:r>
            <a:r>
              <a:rPr lang="hu-HU" sz="2400" dirty="0" err="1" smtClean="0"/>
              <a:t>the</a:t>
            </a:r>
            <a:r>
              <a:rPr lang="hu-HU" sz="2400" dirty="0" smtClean="0"/>
              <a:t> </a:t>
            </a:r>
            <a:r>
              <a:rPr lang="hu-HU" sz="2400" dirty="0" err="1" smtClean="0"/>
              <a:t>given</a:t>
            </a:r>
            <a:r>
              <a:rPr lang="hu-HU" sz="2400" dirty="0" smtClean="0"/>
              <a:t> </a:t>
            </a:r>
            <a:r>
              <a:rPr lang="hu-HU" sz="2400" dirty="0" err="1" smtClean="0"/>
              <a:t>day</a:t>
            </a:r>
            <a:r>
              <a:rPr lang="hu-HU" sz="2400" dirty="0" smtClean="0"/>
              <a:t> and </a:t>
            </a:r>
            <a:r>
              <a:rPr lang="hu-HU" sz="2400" dirty="0" err="1" smtClean="0"/>
              <a:t>on</a:t>
            </a:r>
            <a:r>
              <a:rPr lang="hu-HU" sz="2400" dirty="0" smtClean="0"/>
              <a:t> </a:t>
            </a:r>
            <a:r>
              <a:rPr lang="hu-HU" sz="2400" dirty="0" err="1" smtClean="0"/>
              <a:t>the</a:t>
            </a:r>
            <a:r>
              <a:rPr lang="hu-HU" sz="2400" dirty="0" smtClean="0"/>
              <a:t> </a:t>
            </a:r>
            <a:r>
              <a:rPr lang="hu-HU" sz="2400" dirty="0" err="1" smtClean="0"/>
              <a:t>full</a:t>
            </a:r>
            <a:r>
              <a:rPr lang="hu-HU" sz="2400" dirty="0" smtClean="0"/>
              <a:t> </a:t>
            </a:r>
            <a:r>
              <a:rPr lang="hu-HU" sz="2400" dirty="0" err="1" smtClean="0"/>
              <a:t>length</a:t>
            </a:r>
            <a:r>
              <a:rPr lang="hu-HU" sz="2400" dirty="0" smtClean="0"/>
              <a:t> of </a:t>
            </a:r>
            <a:r>
              <a:rPr lang="hu-HU" sz="2400" dirty="0" err="1" smtClean="0"/>
              <a:t>all</a:t>
            </a:r>
            <a:r>
              <a:rPr lang="hu-HU" sz="2400" dirty="0" smtClean="0"/>
              <a:t> </a:t>
            </a:r>
            <a:r>
              <a:rPr lang="hu-HU" sz="2400" dirty="0" err="1" smtClean="0"/>
              <a:t>the</a:t>
            </a:r>
            <a:r>
              <a:rPr lang="hu-HU" sz="2400" dirty="0" smtClean="0"/>
              <a:t> </a:t>
            </a:r>
            <a:r>
              <a:rPr lang="hu-HU" sz="2400" dirty="0" err="1" smtClean="0"/>
              <a:t>routes</a:t>
            </a:r>
            <a:r>
              <a:rPr lang="hu-HU" sz="2400" dirty="0" smtClean="0"/>
              <a:t> </a:t>
            </a:r>
            <a:r>
              <a:rPr lang="hu-HU" sz="2400" dirty="0" err="1" smtClean="0"/>
              <a:t>for</a:t>
            </a:r>
            <a:r>
              <a:rPr lang="hu-HU" sz="2400" dirty="0" smtClean="0"/>
              <a:t> an </a:t>
            </a:r>
            <a:r>
              <a:rPr lang="hu-HU" sz="2400" dirty="0" err="1" smtClean="0"/>
              <a:t>unlimited</a:t>
            </a:r>
            <a:r>
              <a:rPr lang="hu-HU" sz="2400" dirty="0" smtClean="0"/>
              <a:t> </a:t>
            </a:r>
            <a:r>
              <a:rPr lang="hu-HU" sz="2400" dirty="0" err="1" smtClean="0"/>
              <a:t>number</a:t>
            </a:r>
            <a:r>
              <a:rPr lang="hu-HU" sz="2400" dirty="0" smtClean="0"/>
              <a:t> of </a:t>
            </a:r>
            <a:r>
              <a:rPr lang="hu-HU" sz="2400" dirty="0" err="1" smtClean="0"/>
              <a:t>journeys</a:t>
            </a:r>
            <a:r>
              <a:rPr lang="hu-HU" sz="2400" dirty="0" smtClean="0"/>
              <a:t>. </a:t>
            </a:r>
            <a:endParaRPr lang="hu-HU"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67494"/>
            <a:ext cx="8329642" cy="1375556"/>
          </a:xfrm>
        </p:spPr>
        <p:txBody>
          <a:bodyPr/>
          <a:lstStyle/>
          <a:p>
            <a:r>
              <a:rPr lang="hu-HU" dirty="0" err="1" smtClean="0"/>
              <a:t>Bus</a:t>
            </a:r>
            <a:r>
              <a:rPr lang="hu-HU" dirty="0" smtClean="0"/>
              <a:t> </a:t>
            </a:r>
            <a:r>
              <a:rPr lang="hu-HU" dirty="0" err="1" smtClean="0"/>
              <a:t>ticket-</a:t>
            </a:r>
            <a:r>
              <a:rPr lang="hu-HU" dirty="0" smtClean="0"/>
              <a:t> </a:t>
            </a:r>
            <a:r>
              <a:rPr lang="hu-HU" dirty="0" err="1" smtClean="0"/>
              <a:t>buy</a:t>
            </a:r>
            <a:r>
              <a:rPr lang="hu-HU" dirty="0" smtClean="0"/>
              <a:t> </a:t>
            </a:r>
            <a:r>
              <a:rPr lang="hu-HU" dirty="0" err="1" smtClean="0"/>
              <a:t>on</a:t>
            </a:r>
            <a:r>
              <a:rPr lang="hu-HU" dirty="0" smtClean="0"/>
              <a:t> </a:t>
            </a:r>
            <a:r>
              <a:rPr lang="hu-HU" dirty="0" err="1" smtClean="0"/>
              <a:t>board</a:t>
            </a:r>
            <a:r>
              <a:rPr lang="hu-HU" dirty="0" smtClean="0"/>
              <a:t> </a:t>
            </a:r>
            <a:r>
              <a:rPr lang="hu-HU" dirty="0" err="1" smtClean="0"/>
              <a:t>ticket</a:t>
            </a:r>
            <a:endParaRPr lang="hu-HU" dirty="0"/>
          </a:p>
        </p:txBody>
      </p:sp>
      <p:pic>
        <p:nvPicPr>
          <p:cNvPr id="27650" name="Picture 2" descr="menetjegy"/>
          <p:cNvPicPr>
            <a:picLocks noChangeAspect="1" noChangeArrowheads="1"/>
          </p:cNvPicPr>
          <p:nvPr/>
        </p:nvPicPr>
        <p:blipFill>
          <a:blip r:embed="rId2" cstate="print"/>
          <a:srcRect/>
          <a:stretch>
            <a:fillRect/>
          </a:stretch>
        </p:blipFill>
        <p:spPr bwMode="auto">
          <a:xfrm>
            <a:off x="2714612" y="1214422"/>
            <a:ext cx="4057650" cy="5124451"/>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ím 6"/>
          <p:cNvSpPr>
            <a:spLocks noGrp="1"/>
          </p:cNvSpPr>
          <p:nvPr>
            <p:ph type="title"/>
          </p:nvPr>
        </p:nvSpPr>
        <p:spPr>
          <a:xfrm>
            <a:off x="457200" y="267494"/>
            <a:ext cx="8229600" cy="1947060"/>
          </a:xfrm>
        </p:spPr>
        <p:txBody>
          <a:bodyPr>
            <a:noAutofit/>
          </a:bodyPr>
          <a:lstStyle/>
          <a:p>
            <a:r>
              <a:rPr lang="hu-HU" sz="2000" dirty="0" err="1" smtClean="0"/>
              <a:t>Monthly</a:t>
            </a:r>
            <a:r>
              <a:rPr lang="hu-HU" sz="2000" dirty="0" smtClean="0"/>
              <a:t> </a:t>
            </a:r>
            <a:r>
              <a:rPr lang="hu-HU" sz="2000" dirty="0" err="1" smtClean="0"/>
              <a:t>student</a:t>
            </a:r>
            <a:r>
              <a:rPr lang="hu-HU" sz="2000" dirty="0" smtClean="0"/>
              <a:t> </a:t>
            </a:r>
            <a:r>
              <a:rPr lang="hu-HU" sz="2000" dirty="0" err="1" smtClean="0"/>
              <a:t>pass</a:t>
            </a:r>
            <a:r>
              <a:rPr lang="hu-HU" sz="2000" dirty="0" smtClean="0"/>
              <a:t/>
            </a:r>
            <a:br>
              <a:rPr lang="hu-HU" sz="2000" dirty="0" smtClean="0"/>
            </a:br>
            <a:r>
              <a:rPr lang="hu-HU" sz="2000" dirty="0" smtClean="0"/>
              <a:t/>
            </a:r>
            <a:br>
              <a:rPr lang="hu-HU" sz="2000" dirty="0" smtClean="0"/>
            </a:br>
            <a:r>
              <a:rPr lang="hu-HU" sz="2000" dirty="0" smtClean="0"/>
              <a:t> MONTHLY AND QUARTERLY PASSES </a:t>
            </a:r>
            <a:r>
              <a:rPr lang="hu-HU" sz="2000" dirty="0" err="1" smtClean="0"/>
              <a:t>are</a:t>
            </a:r>
            <a:r>
              <a:rPr lang="hu-HU" sz="2000" dirty="0" smtClean="0"/>
              <a:t> </a:t>
            </a:r>
            <a:r>
              <a:rPr lang="hu-HU" sz="2000" dirty="0" err="1" smtClean="0"/>
              <a:t>valid</a:t>
            </a:r>
            <a:r>
              <a:rPr lang="hu-HU" sz="2000" dirty="0" smtClean="0"/>
              <a:t> </a:t>
            </a:r>
            <a:r>
              <a:rPr lang="hu-HU" sz="2000" dirty="0" err="1" smtClean="0"/>
              <a:t>from</a:t>
            </a:r>
            <a:r>
              <a:rPr lang="hu-HU" sz="2000" dirty="0" smtClean="0"/>
              <a:t> 00.00 </a:t>
            </a:r>
            <a:r>
              <a:rPr lang="hu-HU" sz="2000" dirty="0" err="1" smtClean="0"/>
              <a:t>the</a:t>
            </a:r>
            <a:r>
              <a:rPr lang="hu-HU" sz="2000" dirty="0" smtClean="0"/>
              <a:t> </a:t>
            </a:r>
            <a:r>
              <a:rPr lang="hu-HU" sz="2000" dirty="0" err="1" smtClean="0"/>
              <a:t>first</a:t>
            </a:r>
            <a:r>
              <a:rPr lang="hu-HU" sz="2000" dirty="0" smtClean="0"/>
              <a:t> </a:t>
            </a:r>
            <a:r>
              <a:rPr lang="hu-HU" sz="2000" dirty="0" err="1" smtClean="0"/>
              <a:t>day</a:t>
            </a:r>
            <a:r>
              <a:rPr lang="hu-HU" sz="2000" dirty="0" smtClean="0"/>
              <a:t> of </a:t>
            </a:r>
            <a:r>
              <a:rPr lang="hu-HU" sz="2000" dirty="0" err="1" smtClean="0"/>
              <a:t>the</a:t>
            </a:r>
            <a:r>
              <a:rPr lang="hu-HU" sz="2000" dirty="0" smtClean="0"/>
              <a:t> </a:t>
            </a:r>
            <a:r>
              <a:rPr lang="hu-HU" sz="2000" dirty="0" err="1" smtClean="0"/>
              <a:t>month</a:t>
            </a:r>
            <a:r>
              <a:rPr lang="hu-HU" sz="2000" dirty="0" smtClean="0"/>
              <a:t> </a:t>
            </a:r>
            <a:r>
              <a:rPr lang="hu-HU" sz="2000" dirty="0" err="1" smtClean="0"/>
              <a:t>or</a:t>
            </a:r>
            <a:r>
              <a:rPr lang="hu-HU" sz="2000" dirty="0" smtClean="0"/>
              <a:t> </a:t>
            </a:r>
            <a:r>
              <a:rPr lang="hu-HU" sz="2000" dirty="0" err="1" smtClean="0"/>
              <a:t>quarter</a:t>
            </a:r>
            <a:r>
              <a:rPr lang="hu-HU" sz="2000" dirty="0" smtClean="0"/>
              <a:t> </a:t>
            </a:r>
            <a:r>
              <a:rPr lang="hu-HU" sz="2000" dirty="0" err="1" smtClean="0"/>
              <a:t>until</a:t>
            </a:r>
            <a:r>
              <a:rPr lang="hu-HU" sz="2000" dirty="0" smtClean="0"/>
              <a:t> 24.00 </a:t>
            </a:r>
            <a:r>
              <a:rPr lang="hu-HU" sz="2000" dirty="0" err="1" smtClean="0"/>
              <a:t>the</a:t>
            </a:r>
            <a:r>
              <a:rPr lang="hu-HU" sz="2000" dirty="0" smtClean="0"/>
              <a:t> 5th </a:t>
            </a:r>
            <a:r>
              <a:rPr lang="hu-HU" sz="2000" dirty="0" err="1" smtClean="0"/>
              <a:t>day</a:t>
            </a:r>
            <a:r>
              <a:rPr lang="hu-HU" sz="2000" dirty="0" smtClean="0"/>
              <a:t> </a:t>
            </a:r>
            <a:r>
              <a:rPr lang="hu-HU" sz="2000" dirty="0" err="1" smtClean="0"/>
              <a:t>following</a:t>
            </a:r>
            <a:r>
              <a:rPr lang="hu-HU" sz="2000" dirty="0" smtClean="0"/>
              <a:t> </a:t>
            </a:r>
            <a:r>
              <a:rPr lang="hu-HU" sz="2000" dirty="0" err="1" smtClean="0"/>
              <a:t>the</a:t>
            </a:r>
            <a:r>
              <a:rPr lang="hu-HU" sz="2000" dirty="0" smtClean="0"/>
              <a:t> end of </a:t>
            </a:r>
            <a:r>
              <a:rPr lang="hu-HU" sz="2000" dirty="0" err="1" smtClean="0"/>
              <a:t>the</a:t>
            </a:r>
            <a:r>
              <a:rPr lang="hu-HU" sz="2000" dirty="0" smtClean="0"/>
              <a:t> </a:t>
            </a:r>
            <a:r>
              <a:rPr lang="hu-HU" sz="2000" dirty="0" err="1" smtClean="0"/>
              <a:t>given</a:t>
            </a:r>
            <a:r>
              <a:rPr lang="hu-HU" sz="2000" dirty="0" smtClean="0"/>
              <a:t> </a:t>
            </a:r>
            <a:r>
              <a:rPr lang="hu-HU" sz="2000" dirty="0" err="1" smtClean="0"/>
              <a:t>period</a:t>
            </a:r>
            <a:r>
              <a:rPr lang="hu-HU" sz="2000" dirty="0" smtClean="0"/>
              <a:t>.</a:t>
            </a:r>
            <a:br>
              <a:rPr lang="hu-HU" sz="2000" dirty="0" smtClean="0"/>
            </a:br>
            <a:r>
              <a:rPr lang="hu-HU" sz="2000" dirty="0" smtClean="0"/>
              <a:t/>
            </a:r>
            <a:br>
              <a:rPr lang="hu-HU" sz="2000" dirty="0" smtClean="0"/>
            </a:br>
            <a:endParaRPr lang="hu-HU" sz="2000" dirty="0"/>
          </a:p>
        </p:txBody>
      </p:sp>
      <p:pic>
        <p:nvPicPr>
          <p:cNvPr id="28674" name="Picture 2" descr="havi_tanulo"/>
          <p:cNvPicPr>
            <a:picLocks noChangeAspect="1" noChangeArrowheads="1"/>
          </p:cNvPicPr>
          <p:nvPr/>
        </p:nvPicPr>
        <p:blipFill>
          <a:blip r:embed="rId2" cstate="print"/>
          <a:srcRect/>
          <a:stretch>
            <a:fillRect/>
          </a:stretch>
        </p:blipFill>
        <p:spPr bwMode="auto">
          <a:xfrm>
            <a:off x="1071538" y="2214554"/>
            <a:ext cx="6715125" cy="435292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zöveg helye 5"/>
          <p:cNvSpPr>
            <a:spLocks noGrp="1"/>
          </p:cNvSpPr>
          <p:nvPr>
            <p:ph type="body" idx="1"/>
          </p:nvPr>
        </p:nvSpPr>
        <p:spPr>
          <a:xfrm>
            <a:off x="3000364" y="214290"/>
            <a:ext cx="4040188" cy="639762"/>
          </a:xfrm>
        </p:spPr>
        <p:txBody>
          <a:bodyPr vert="horz">
            <a:normAutofit/>
          </a:bodyPr>
          <a:lstStyle/>
          <a:p>
            <a:pPr algn="ctr"/>
            <a:r>
              <a:rPr lang="hu-HU" sz="2800" dirty="0"/>
              <a:t>III.  </a:t>
            </a:r>
            <a:r>
              <a:rPr lang="hu-HU" sz="2800" dirty="0" smtClean="0"/>
              <a:t>Használat</a:t>
            </a:r>
            <a:endParaRPr lang="hu-HU" sz="2800" dirty="0"/>
          </a:p>
        </p:txBody>
      </p:sp>
      <p:sp>
        <p:nvSpPr>
          <p:cNvPr id="7" name="Szöveg helye 6"/>
          <p:cNvSpPr>
            <a:spLocks noGrp="1"/>
          </p:cNvSpPr>
          <p:nvPr>
            <p:ph type="body" sz="half" idx="3"/>
          </p:nvPr>
        </p:nvSpPr>
        <p:spPr>
          <a:xfrm>
            <a:off x="2771800" y="2204864"/>
            <a:ext cx="4041775" cy="639762"/>
          </a:xfrm>
        </p:spPr>
        <p:txBody>
          <a:bodyPr vert="horz">
            <a:normAutofit/>
          </a:bodyPr>
          <a:lstStyle/>
          <a:p>
            <a:pPr algn="ctr"/>
            <a:r>
              <a:rPr lang="hu-HU" sz="2800" dirty="0"/>
              <a:t>III. </a:t>
            </a:r>
            <a:r>
              <a:rPr lang="hu-HU" sz="2800" dirty="0" err="1"/>
              <a:t>Use</a:t>
            </a:r>
            <a:r>
              <a:rPr lang="hu-HU" sz="2800" dirty="0"/>
              <a:t> </a:t>
            </a:r>
          </a:p>
        </p:txBody>
      </p:sp>
      <p:sp>
        <p:nvSpPr>
          <p:cNvPr id="3" name="Tartalom helye 2"/>
          <p:cNvSpPr>
            <a:spLocks noGrp="1"/>
          </p:cNvSpPr>
          <p:nvPr>
            <p:ph sz="quarter" idx="2"/>
          </p:nvPr>
        </p:nvSpPr>
        <p:spPr>
          <a:xfrm>
            <a:off x="357158" y="1000108"/>
            <a:ext cx="8193372" cy="1214446"/>
          </a:xfrm>
        </p:spPr>
        <p:txBody>
          <a:bodyPr>
            <a:normAutofit/>
          </a:bodyPr>
          <a:lstStyle/>
          <a:p>
            <a:r>
              <a:rPr lang="hu-HU" dirty="0" smtClean="0"/>
              <a:t>A </a:t>
            </a:r>
            <a:r>
              <a:rPr lang="hu-HU" dirty="0"/>
              <a:t>busz első ajtajánál érvényesíteni kell a buszjegyet illetve fel kell mutatni a bérletet a sofőrnek</a:t>
            </a:r>
          </a:p>
          <a:p>
            <a:endParaRPr lang="hu-HU" dirty="0"/>
          </a:p>
        </p:txBody>
      </p:sp>
      <p:sp>
        <p:nvSpPr>
          <p:cNvPr id="8" name="Tartalom helye 7"/>
          <p:cNvSpPr>
            <a:spLocks noGrp="1"/>
          </p:cNvSpPr>
          <p:nvPr>
            <p:ph sz="quarter" idx="4"/>
          </p:nvPr>
        </p:nvSpPr>
        <p:spPr>
          <a:xfrm>
            <a:off x="0" y="3000372"/>
            <a:ext cx="7429504" cy="2946082"/>
          </a:xfrm>
        </p:spPr>
        <p:txBody>
          <a:bodyPr/>
          <a:lstStyle/>
          <a:p>
            <a:r>
              <a:rPr lang="hu-HU" dirty="0" err="1" smtClean="0"/>
              <a:t>At</a:t>
            </a:r>
            <a:r>
              <a:rPr lang="hu-HU" dirty="0" smtClean="0"/>
              <a:t> </a:t>
            </a:r>
            <a:r>
              <a:rPr lang="hu-HU" dirty="0" err="1" smtClean="0"/>
              <a:t>the</a:t>
            </a:r>
            <a:r>
              <a:rPr lang="hu-HU" dirty="0" smtClean="0"/>
              <a:t> </a:t>
            </a:r>
            <a:r>
              <a:rPr lang="hu-HU" dirty="0" err="1" smtClean="0"/>
              <a:t>first</a:t>
            </a:r>
            <a:r>
              <a:rPr lang="hu-HU" dirty="0" smtClean="0"/>
              <a:t> </a:t>
            </a:r>
            <a:r>
              <a:rPr lang="hu-HU" dirty="0" err="1" smtClean="0"/>
              <a:t>door</a:t>
            </a:r>
            <a:r>
              <a:rPr lang="hu-HU" dirty="0" smtClean="0"/>
              <a:t> of </a:t>
            </a:r>
            <a:r>
              <a:rPr lang="hu-HU" dirty="0" err="1" smtClean="0"/>
              <a:t>bus</a:t>
            </a:r>
            <a:r>
              <a:rPr lang="hu-HU" dirty="0" smtClean="0"/>
              <a:t> </a:t>
            </a:r>
            <a:r>
              <a:rPr lang="hu-HU" dirty="0" err="1" smtClean="0"/>
              <a:t>you</a:t>
            </a:r>
            <a:r>
              <a:rPr lang="hu-HU" dirty="0" smtClean="0"/>
              <a:t> </a:t>
            </a:r>
            <a:r>
              <a:rPr lang="hu-HU" dirty="0" err="1" smtClean="0"/>
              <a:t>should</a:t>
            </a:r>
            <a:r>
              <a:rPr lang="hu-HU" dirty="0" smtClean="0"/>
              <a:t> </a:t>
            </a:r>
            <a:r>
              <a:rPr lang="hu-HU" dirty="0" err="1" smtClean="0"/>
              <a:t>valid</a:t>
            </a:r>
            <a:r>
              <a:rPr lang="hu-HU" dirty="0" smtClean="0"/>
              <a:t> </a:t>
            </a:r>
            <a:r>
              <a:rPr lang="hu-HU" dirty="0" err="1" smtClean="0"/>
              <a:t>your</a:t>
            </a:r>
            <a:r>
              <a:rPr lang="hu-HU" dirty="0" smtClean="0"/>
              <a:t> </a:t>
            </a:r>
            <a:r>
              <a:rPr lang="hu-HU" b="1" dirty="0" err="1" smtClean="0"/>
              <a:t>bus</a:t>
            </a:r>
            <a:r>
              <a:rPr lang="hu-HU" b="1" dirty="0" smtClean="0"/>
              <a:t> </a:t>
            </a:r>
            <a:r>
              <a:rPr lang="hu-HU" b="1" dirty="0" err="1" smtClean="0"/>
              <a:t>ticket</a:t>
            </a:r>
            <a:r>
              <a:rPr lang="hu-HU" dirty="0" smtClean="0"/>
              <a:t> </a:t>
            </a:r>
            <a:r>
              <a:rPr lang="hu-HU" dirty="0" err="1" smtClean="0"/>
              <a:t>or</a:t>
            </a:r>
            <a:r>
              <a:rPr lang="hu-HU" dirty="0" smtClean="0"/>
              <a:t> </a:t>
            </a:r>
            <a:r>
              <a:rPr lang="hu-HU" dirty="0" err="1" smtClean="0"/>
              <a:t>you</a:t>
            </a:r>
            <a:r>
              <a:rPr lang="hu-HU" dirty="0" smtClean="0"/>
              <a:t> </a:t>
            </a:r>
            <a:r>
              <a:rPr lang="hu-HU" dirty="0" err="1" smtClean="0"/>
              <a:t>should</a:t>
            </a:r>
            <a:r>
              <a:rPr lang="hu-HU" dirty="0" smtClean="0"/>
              <a:t> show </a:t>
            </a:r>
            <a:r>
              <a:rPr lang="hu-HU" dirty="0" err="1" smtClean="0"/>
              <a:t>your</a:t>
            </a:r>
            <a:r>
              <a:rPr lang="hu-HU" dirty="0" smtClean="0"/>
              <a:t> </a:t>
            </a:r>
            <a:r>
              <a:rPr lang="hu-HU" b="1" dirty="0" err="1" smtClean="0"/>
              <a:t>monthly</a:t>
            </a:r>
            <a:r>
              <a:rPr lang="hu-HU" b="1" dirty="0" smtClean="0"/>
              <a:t> </a:t>
            </a:r>
            <a:r>
              <a:rPr lang="hu-HU" b="1" dirty="0" err="1" smtClean="0"/>
              <a:t>pass</a:t>
            </a:r>
            <a:r>
              <a:rPr lang="hu-HU" b="1" dirty="0" smtClean="0"/>
              <a:t>  </a:t>
            </a:r>
            <a:r>
              <a:rPr lang="hu-HU" b="1" dirty="0" err="1" smtClean="0"/>
              <a:t>to</a:t>
            </a:r>
            <a:r>
              <a:rPr lang="hu-HU" b="1" dirty="0" smtClean="0"/>
              <a:t> </a:t>
            </a:r>
            <a:r>
              <a:rPr lang="hu-HU" b="1" dirty="0" err="1" smtClean="0"/>
              <a:t>the</a:t>
            </a:r>
            <a:r>
              <a:rPr lang="hu-HU" b="1" dirty="0" smtClean="0"/>
              <a:t> </a:t>
            </a:r>
            <a:r>
              <a:rPr lang="hu-HU" b="1" dirty="0" err="1" smtClean="0"/>
              <a:t>bus</a:t>
            </a:r>
            <a:r>
              <a:rPr lang="hu-HU" b="1" dirty="0" smtClean="0"/>
              <a:t> driver. </a:t>
            </a:r>
          </a:p>
          <a:p>
            <a:r>
              <a:rPr lang="hu-HU" dirty="0" smtClean="0"/>
              <a:t>                               </a:t>
            </a:r>
            <a:r>
              <a:rPr lang="hu-HU" dirty="0" err="1" smtClean="0"/>
              <a:t>Bus</a:t>
            </a:r>
            <a:r>
              <a:rPr lang="hu-HU" dirty="0" smtClean="0"/>
              <a:t> </a:t>
            </a:r>
            <a:r>
              <a:rPr lang="hu-HU" dirty="0" err="1" smtClean="0"/>
              <a:t>Ticket</a:t>
            </a:r>
            <a:r>
              <a:rPr lang="hu-HU" dirty="0" smtClean="0"/>
              <a:t> </a:t>
            </a:r>
            <a:r>
              <a:rPr lang="hu-HU" dirty="0" smtClean="0">
                <a:sym typeface="Wingdings" pitchFamily="2" charset="2"/>
              </a:rPr>
              <a:t></a:t>
            </a:r>
          </a:p>
          <a:p>
            <a:r>
              <a:rPr lang="en-US" dirty="0" smtClean="0">
                <a:sym typeface="Wingdings" pitchFamily="2" charset="2"/>
              </a:rPr>
              <a:t>the ticket must be put into the device until it clicks and pull towards you</a:t>
            </a:r>
            <a:endParaRPr lang="hu-HU" dirty="0" smtClean="0"/>
          </a:p>
          <a:p>
            <a:endParaRPr lang="hu-HU" dirty="0"/>
          </a:p>
        </p:txBody>
      </p:sp>
      <p:pic>
        <p:nvPicPr>
          <p:cNvPr id="9" name="Kép 8" descr="Kapcsolódó kép"/>
          <p:cNvPicPr/>
          <p:nvPr/>
        </p:nvPicPr>
        <p:blipFill>
          <a:blip r:embed="rId2" cstate="print"/>
          <a:srcRect/>
          <a:stretch>
            <a:fillRect/>
          </a:stretch>
        </p:blipFill>
        <p:spPr bwMode="auto">
          <a:xfrm>
            <a:off x="7072330" y="3714752"/>
            <a:ext cx="1857388" cy="2874891"/>
          </a:xfrm>
          <a:prstGeom prst="rect">
            <a:avLst/>
          </a:prstGeom>
          <a:noFill/>
          <a:ln w="9525">
            <a:noFill/>
            <a:miter lim="800000"/>
            <a:headEnd/>
            <a:tailEnd/>
          </a:ln>
        </p:spPr>
      </p:pic>
      <p:pic>
        <p:nvPicPr>
          <p:cNvPr id="10" name="Picture 2" descr="menetjegy"/>
          <p:cNvPicPr>
            <a:picLocks noChangeAspect="1" noChangeArrowheads="1"/>
          </p:cNvPicPr>
          <p:nvPr/>
        </p:nvPicPr>
        <p:blipFill>
          <a:blip r:embed="rId3" cstate="print"/>
          <a:srcRect/>
          <a:stretch>
            <a:fillRect/>
          </a:stretch>
        </p:blipFill>
        <p:spPr bwMode="auto">
          <a:xfrm rot="10800000">
            <a:off x="7358082" y="2643182"/>
            <a:ext cx="1304265" cy="1643074"/>
          </a:xfrm>
          <a:prstGeom prst="rect">
            <a:avLst/>
          </a:prstGeom>
          <a:noFill/>
        </p:spPr>
      </p:pic>
      <p:cxnSp>
        <p:nvCxnSpPr>
          <p:cNvPr id="12" name="Egyenes összekötő nyíllal 11"/>
          <p:cNvCxnSpPr/>
          <p:nvPr/>
        </p:nvCxnSpPr>
        <p:spPr>
          <a:xfrm rot="5400000">
            <a:off x="7929586" y="4286256"/>
            <a:ext cx="928694" cy="71438"/>
          </a:xfrm>
          <a:prstGeom prst="straightConnector1">
            <a:avLst/>
          </a:prstGeom>
          <a:ln w="63500" cmpd="sng">
            <a:solidFill>
              <a:schemeClr val="bg1"/>
            </a:solidFill>
            <a:tailEnd type="triangle" w="lg" len="lg"/>
          </a:ln>
        </p:spPr>
        <p:style>
          <a:lnRef idx="1">
            <a:schemeClr val="accent1"/>
          </a:lnRef>
          <a:fillRef idx="0">
            <a:schemeClr val="accent1"/>
          </a:fillRef>
          <a:effectRef idx="0">
            <a:schemeClr val="accent1"/>
          </a:effectRef>
          <a:fontRef idx="minor">
            <a:schemeClr val="tx1"/>
          </a:fontRef>
        </p:style>
      </p:cxnSp>
      <p:sp>
        <p:nvSpPr>
          <p:cNvPr id="13" name="Szövegdoboz 12"/>
          <p:cNvSpPr txBox="1"/>
          <p:nvPr/>
        </p:nvSpPr>
        <p:spPr>
          <a:xfrm>
            <a:off x="7715240" y="3714752"/>
            <a:ext cx="1428760" cy="369332"/>
          </a:xfrm>
          <a:prstGeom prst="rect">
            <a:avLst/>
          </a:prstGeom>
          <a:noFill/>
        </p:spPr>
        <p:txBody>
          <a:bodyPr wrap="square" rtlCol="0">
            <a:spAutoFit/>
          </a:bodyPr>
          <a:lstStyle/>
          <a:p>
            <a:r>
              <a:rPr lang="hu-HU" dirty="0" err="1" smtClean="0">
                <a:solidFill>
                  <a:schemeClr val="bg1"/>
                </a:solidFill>
              </a:rPr>
              <a:t>Numbers</a:t>
            </a:r>
            <a:endParaRPr lang="hu-HU"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artalom helye 7"/>
          <p:cNvSpPr>
            <a:spLocks noGrp="1"/>
          </p:cNvSpPr>
          <p:nvPr>
            <p:ph idx="1"/>
          </p:nvPr>
        </p:nvSpPr>
        <p:spPr/>
        <p:txBody>
          <a:bodyPr/>
          <a:lstStyle/>
          <a:p>
            <a:r>
              <a:rPr lang="hu-HU" dirty="0" err="1" smtClean="0"/>
              <a:t>Please</a:t>
            </a:r>
            <a:r>
              <a:rPr lang="hu-HU" dirty="0" smtClean="0"/>
              <a:t> </a:t>
            </a:r>
            <a:r>
              <a:rPr lang="hu-HU" dirty="0" err="1" smtClean="0"/>
              <a:t>do</a:t>
            </a:r>
            <a:r>
              <a:rPr lang="hu-HU" dirty="0" smtClean="0"/>
              <a:t> </a:t>
            </a:r>
            <a:r>
              <a:rPr lang="hu-HU" dirty="0" err="1" smtClean="0"/>
              <a:t>not</a:t>
            </a:r>
            <a:r>
              <a:rPr lang="hu-HU" dirty="0" smtClean="0"/>
              <a:t> </a:t>
            </a:r>
            <a:r>
              <a:rPr lang="hu-HU" dirty="0" err="1" smtClean="0"/>
              <a:t>forget</a:t>
            </a:r>
            <a:r>
              <a:rPr lang="hu-HU" dirty="0" smtClean="0"/>
              <a:t> </a:t>
            </a:r>
            <a:r>
              <a:rPr lang="hu-HU" dirty="0" err="1" smtClean="0"/>
              <a:t>to</a:t>
            </a:r>
            <a:r>
              <a:rPr lang="hu-HU" dirty="0" smtClean="0"/>
              <a:t> </a:t>
            </a:r>
            <a:r>
              <a:rPr lang="hu-HU" dirty="0" err="1" smtClean="0"/>
              <a:t>valid</a:t>
            </a:r>
            <a:r>
              <a:rPr lang="hu-HU" dirty="0" smtClean="0"/>
              <a:t> </a:t>
            </a:r>
            <a:r>
              <a:rPr lang="hu-HU" dirty="0" err="1" smtClean="0"/>
              <a:t>your</a:t>
            </a:r>
            <a:r>
              <a:rPr lang="hu-HU" dirty="0" smtClean="0"/>
              <a:t> </a:t>
            </a:r>
            <a:r>
              <a:rPr lang="hu-HU" dirty="0" err="1" smtClean="0"/>
              <a:t>ticket</a:t>
            </a:r>
            <a:r>
              <a:rPr lang="hu-HU" dirty="0" smtClean="0"/>
              <a:t> </a:t>
            </a:r>
            <a:r>
              <a:rPr lang="hu-HU" dirty="0" err="1" smtClean="0"/>
              <a:t>or</a:t>
            </a:r>
            <a:r>
              <a:rPr lang="hu-HU" dirty="0" smtClean="0"/>
              <a:t> show </a:t>
            </a:r>
            <a:r>
              <a:rPr lang="hu-HU" dirty="0" err="1" smtClean="0"/>
              <a:t>your</a:t>
            </a:r>
            <a:r>
              <a:rPr lang="hu-HU" dirty="0" smtClean="0"/>
              <a:t> </a:t>
            </a:r>
            <a:r>
              <a:rPr lang="hu-HU" dirty="0" err="1" smtClean="0"/>
              <a:t>pass</a:t>
            </a:r>
            <a:r>
              <a:rPr lang="hu-HU" dirty="0" smtClean="0"/>
              <a:t> </a:t>
            </a:r>
            <a:r>
              <a:rPr lang="hu-HU" dirty="0" err="1" smtClean="0"/>
              <a:t>because</a:t>
            </a:r>
            <a:r>
              <a:rPr lang="hu-HU" dirty="0" smtClean="0"/>
              <a:t> </a:t>
            </a:r>
            <a:r>
              <a:rPr lang="hu-HU" dirty="0" err="1" smtClean="0"/>
              <a:t>the</a:t>
            </a:r>
            <a:r>
              <a:rPr lang="hu-HU" dirty="0" smtClean="0"/>
              <a:t> </a:t>
            </a:r>
            <a:r>
              <a:rPr lang="hu-HU" dirty="0" err="1" smtClean="0"/>
              <a:t>conductor</a:t>
            </a:r>
            <a:r>
              <a:rPr lang="hu-HU" dirty="0" smtClean="0"/>
              <a:t> </a:t>
            </a:r>
            <a:r>
              <a:rPr lang="hu-HU" dirty="0" err="1" smtClean="0"/>
              <a:t>will</a:t>
            </a:r>
            <a:r>
              <a:rPr lang="hu-HU" dirty="0" smtClean="0"/>
              <a:t> </a:t>
            </a:r>
            <a:r>
              <a:rPr lang="hu-HU" dirty="0" err="1" smtClean="0"/>
              <a:t>fine</a:t>
            </a:r>
            <a:r>
              <a:rPr lang="hu-HU" dirty="0" smtClean="0"/>
              <a:t> </a:t>
            </a:r>
            <a:r>
              <a:rPr lang="hu-HU" dirty="0" err="1" smtClean="0"/>
              <a:t>you</a:t>
            </a:r>
            <a:r>
              <a:rPr lang="hu-HU" dirty="0" smtClean="0"/>
              <a:t> . </a:t>
            </a:r>
            <a:br>
              <a:rPr lang="hu-HU" dirty="0" smtClean="0"/>
            </a:br>
            <a:endParaRPr lang="hu-HU" dirty="0" smtClean="0"/>
          </a:p>
          <a:p>
            <a:r>
              <a:rPr lang="hu-HU" dirty="0" err="1" smtClean="0"/>
              <a:t>If</a:t>
            </a:r>
            <a:r>
              <a:rPr lang="hu-HU" dirty="0" smtClean="0"/>
              <a:t> </a:t>
            </a:r>
            <a:r>
              <a:rPr lang="hu-HU" dirty="0" err="1" smtClean="0"/>
              <a:t>you</a:t>
            </a:r>
            <a:r>
              <a:rPr lang="hu-HU" dirty="0" smtClean="0"/>
              <a:t> </a:t>
            </a:r>
            <a:r>
              <a:rPr lang="hu-HU" dirty="0" err="1" smtClean="0"/>
              <a:t>lost</a:t>
            </a:r>
            <a:r>
              <a:rPr lang="hu-HU" dirty="0" smtClean="0"/>
              <a:t> </a:t>
            </a:r>
            <a:r>
              <a:rPr lang="hu-HU" dirty="0" err="1" smtClean="0"/>
              <a:t>your</a:t>
            </a:r>
            <a:r>
              <a:rPr lang="hu-HU" dirty="0" smtClean="0"/>
              <a:t> </a:t>
            </a:r>
            <a:r>
              <a:rPr lang="hu-HU" dirty="0" err="1" smtClean="0"/>
              <a:t>ticket</a:t>
            </a:r>
            <a:r>
              <a:rPr lang="hu-HU" dirty="0" smtClean="0"/>
              <a:t>  </a:t>
            </a:r>
            <a:r>
              <a:rPr lang="hu-HU" dirty="0" err="1" smtClean="0"/>
              <a:t>or</a:t>
            </a:r>
            <a:r>
              <a:rPr lang="hu-HU" dirty="0" smtClean="0"/>
              <a:t> </a:t>
            </a:r>
            <a:r>
              <a:rPr lang="hu-HU" dirty="0" err="1" smtClean="0"/>
              <a:t>pass</a:t>
            </a:r>
            <a:r>
              <a:rPr lang="hu-HU" dirty="0" smtClean="0"/>
              <a:t> </a:t>
            </a:r>
            <a:r>
              <a:rPr lang="hu-HU" dirty="0" err="1" smtClean="0"/>
              <a:t>you</a:t>
            </a:r>
            <a:r>
              <a:rPr lang="hu-HU" dirty="0" smtClean="0"/>
              <a:t> </a:t>
            </a:r>
            <a:r>
              <a:rPr lang="hu-HU" dirty="0" err="1" smtClean="0"/>
              <a:t>should</a:t>
            </a:r>
            <a:r>
              <a:rPr lang="hu-HU" dirty="0" smtClean="0"/>
              <a:t> </a:t>
            </a:r>
            <a:r>
              <a:rPr lang="hu-HU" dirty="0" err="1" smtClean="0"/>
              <a:t>buy</a:t>
            </a:r>
            <a:r>
              <a:rPr lang="hu-HU" dirty="0" smtClean="0"/>
              <a:t>  </a:t>
            </a:r>
            <a:r>
              <a:rPr lang="hu-HU" dirty="0" err="1" smtClean="0"/>
              <a:t>another</a:t>
            </a:r>
            <a:r>
              <a:rPr lang="hu-HU" dirty="0" smtClean="0"/>
              <a:t> </a:t>
            </a:r>
            <a:r>
              <a:rPr lang="hu-HU" dirty="0" err="1" smtClean="0"/>
              <a:t>one</a:t>
            </a:r>
            <a:r>
              <a:rPr lang="hu-HU" dirty="0" smtClean="0"/>
              <a:t>. </a:t>
            </a:r>
          </a:p>
          <a:p>
            <a:endParaRPr lang="hu-H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28596" y="0"/>
            <a:ext cx="8229600" cy="1399032"/>
          </a:xfrm>
        </p:spPr>
        <p:txBody>
          <a:bodyPr/>
          <a:lstStyle/>
          <a:p>
            <a:r>
              <a:rPr lang="en-US" b="1" dirty="0" smtClean="0"/>
              <a:t>Penalty fares</a:t>
            </a:r>
            <a:br>
              <a:rPr lang="en-US" b="1" dirty="0" smtClean="0"/>
            </a:br>
            <a:endParaRPr lang="hu-HU" dirty="0"/>
          </a:p>
        </p:txBody>
      </p:sp>
      <p:sp>
        <p:nvSpPr>
          <p:cNvPr id="3" name="Tartalom helye 2"/>
          <p:cNvSpPr>
            <a:spLocks noGrp="1"/>
          </p:cNvSpPr>
          <p:nvPr>
            <p:ph idx="1"/>
          </p:nvPr>
        </p:nvSpPr>
        <p:spPr>
          <a:xfrm>
            <a:off x="285720" y="714356"/>
            <a:ext cx="8372476" cy="5715040"/>
          </a:xfrm>
        </p:spPr>
        <p:txBody>
          <a:bodyPr>
            <a:noAutofit/>
          </a:bodyPr>
          <a:lstStyle/>
          <a:p>
            <a:pPr>
              <a:buNone/>
            </a:pPr>
            <a:r>
              <a:rPr lang="en-US" sz="2400" b="1" dirty="0" smtClean="0">
                <a:cs typeface="Times New Roman" pitchFamily="18" charset="0"/>
              </a:rPr>
              <a:t>Traveling without a valid ticket, pass or document; traveling with dog without a valid ticket:</a:t>
            </a:r>
            <a:endParaRPr lang="hu-HU" sz="2400" b="1" dirty="0" smtClean="0">
              <a:cs typeface="Times New Roman" pitchFamily="18" charset="0"/>
            </a:endParaRPr>
          </a:p>
          <a:p>
            <a:r>
              <a:rPr lang="en-US" sz="2000" dirty="0" smtClean="0">
                <a:cs typeface="Times New Roman" pitchFamily="18" charset="0"/>
              </a:rPr>
              <a:t>paying on the spot</a:t>
            </a:r>
            <a:r>
              <a:rPr lang="hu-HU" sz="2000" dirty="0" smtClean="0">
                <a:cs typeface="Times New Roman" pitchFamily="18" charset="0"/>
              </a:rPr>
              <a:t> </a:t>
            </a:r>
            <a:r>
              <a:rPr lang="en-US" sz="2000" dirty="0" smtClean="0">
                <a:cs typeface="Times New Roman" pitchFamily="18" charset="0"/>
              </a:rPr>
              <a:t>10 000 HUF</a:t>
            </a:r>
            <a:endParaRPr lang="hu-HU" sz="2000" dirty="0" smtClean="0">
              <a:cs typeface="Times New Roman" pitchFamily="18" charset="0"/>
            </a:endParaRPr>
          </a:p>
          <a:p>
            <a:r>
              <a:rPr lang="en-US" sz="2000" dirty="0" smtClean="0">
                <a:cs typeface="Times New Roman" pitchFamily="18" charset="0"/>
              </a:rPr>
              <a:t>paying in 7 days</a:t>
            </a:r>
            <a:r>
              <a:rPr lang="hu-HU" sz="2000" dirty="0" smtClean="0">
                <a:cs typeface="Times New Roman" pitchFamily="18" charset="0"/>
              </a:rPr>
              <a:t> </a:t>
            </a:r>
            <a:r>
              <a:rPr lang="en-US" sz="2000" dirty="0" smtClean="0">
                <a:cs typeface="Times New Roman" pitchFamily="18" charset="0"/>
              </a:rPr>
              <a:t>15 000 HUF</a:t>
            </a:r>
            <a:endParaRPr lang="hu-HU" sz="2000" dirty="0" smtClean="0">
              <a:cs typeface="Times New Roman" pitchFamily="18" charset="0"/>
            </a:endParaRPr>
          </a:p>
          <a:p>
            <a:r>
              <a:rPr lang="en-US" sz="2000" dirty="0" smtClean="0">
                <a:cs typeface="Times New Roman" pitchFamily="18" charset="0"/>
              </a:rPr>
              <a:t>paying in 30 days</a:t>
            </a:r>
            <a:r>
              <a:rPr lang="hu-HU" sz="2000" dirty="0" smtClean="0">
                <a:cs typeface="Times New Roman" pitchFamily="18" charset="0"/>
              </a:rPr>
              <a:t> </a:t>
            </a:r>
            <a:r>
              <a:rPr lang="en-US" sz="2000" dirty="0" smtClean="0">
                <a:cs typeface="Times New Roman" pitchFamily="18" charset="0"/>
              </a:rPr>
              <a:t>20 000 HUF</a:t>
            </a:r>
            <a:endParaRPr lang="hu-HU" sz="2000" dirty="0" smtClean="0">
              <a:cs typeface="Times New Roman" pitchFamily="18" charset="0"/>
            </a:endParaRPr>
          </a:p>
          <a:p>
            <a:r>
              <a:rPr lang="en-US" sz="2000" dirty="0" smtClean="0">
                <a:cs typeface="Times New Roman" pitchFamily="18" charset="0"/>
              </a:rPr>
              <a:t>paying after 30 days</a:t>
            </a:r>
            <a:r>
              <a:rPr lang="hu-HU" sz="2000" dirty="0" smtClean="0">
                <a:cs typeface="Times New Roman" pitchFamily="18" charset="0"/>
              </a:rPr>
              <a:t> </a:t>
            </a:r>
            <a:r>
              <a:rPr lang="en-US" sz="2000" dirty="0" smtClean="0">
                <a:cs typeface="Times New Roman" pitchFamily="18" charset="0"/>
              </a:rPr>
              <a:t>30 000 HUF</a:t>
            </a:r>
            <a:endParaRPr lang="hu-HU" sz="2000" dirty="0" smtClean="0">
              <a:cs typeface="Times New Roman" pitchFamily="18" charset="0"/>
            </a:endParaRPr>
          </a:p>
          <a:p>
            <a:endParaRPr lang="hu-HU" sz="2000" dirty="0" smtClean="0">
              <a:cs typeface="Times New Roman" pitchFamily="18" charset="0"/>
            </a:endParaRPr>
          </a:p>
          <a:p>
            <a:pPr>
              <a:buNone/>
            </a:pPr>
            <a:r>
              <a:rPr lang="en-US" sz="2400" b="1" dirty="0" smtClean="0">
                <a:cs typeface="Times New Roman" pitchFamily="18" charset="0"/>
              </a:rPr>
              <a:t>Carrying </a:t>
            </a:r>
            <a:r>
              <a:rPr lang="en-US" sz="2400" b="1" dirty="0" err="1" smtClean="0">
                <a:cs typeface="Times New Roman" pitchFamily="18" charset="0"/>
              </a:rPr>
              <a:t>az</a:t>
            </a:r>
            <a:r>
              <a:rPr lang="en-US" sz="2400" b="1" dirty="0" smtClean="0">
                <a:cs typeface="Times New Roman" pitchFamily="18" charset="0"/>
              </a:rPr>
              <a:t> object other than a luggage</a:t>
            </a:r>
            <a:r>
              <a:rPr lang="en-US" sz="2400" b="1" baseline="30000" dirty="0" smtClean="0">
                <a:cs typeface="Times New Roman" pitchFamily="18" charset="0"/>
              </a:rPr>
              <a:t>*</a:t>
            </a:r>
            <a:r>
              <a:rPr lang="en-US" sz="2400" b="1" dirty="0" smtClean="0">
                <a:cs typeface="Times New Roman" pitchFamily="18" charset="0"/>
              </a:rPr>
              <a:t>; making vehicle dirty; damage vehicle:</a:t>
            </a:r>
            <a:endParaRPr lang="hu-HU" sz="2400" b="1" dirty="0" smtClean="0">
              <a:cs typeface="Times New Roman" pitchFamily="18" charset="0"/>
            </a:endParaRPr>
          </a:p>
          <a:p>
            <a:r>
              <a:rPr lang="en-US" sz="2000" dirty="0" smtClean="0">
                <a:cs typeface="Times New Roman" pitchFamily="18" charset="0"/>
              </a:rPr>
              <a:t>paying on the spot10 000 HUF</a:t>
            </a:r>
            <a:endParaRPr lang="hu-HU" sz="2000" dirty="0" smtClean="0">
              <a:cs typeface="Times New Roman" pitchFamily="18" charset="0"/>
            </a:endParaRPr>
          </a:p>
          <a:p>
            <a:r>
              <a:rPr lang="en-US" sz="2000" dirty="0" smtClean="0">
                <a:cs typeface="Times New Roman" pitchFamily="18" charset="0"/>
              </a:rPr>
              <a:t>paying in 7 days15 000 HUF</a:t>
            </a:r>
            <a:endParaRPr lang="hu-HU" sz="2000" dirty="0" smtClean="0">
              <a:cs typeface="Times New Roman" pitchFamily="18" charset="0"/>
            </a:endParaRPr>
          </a:p>
          <a:p>
            <a:r>
              <a:rPr lang="en-US" sz="2000" dirty="0" smtClean="0">
                <a:cs typeface="Times New Roman" pitchFamily="18" charset="0"/>
              </a:rPr>
              <a:t>paying in 30 days20 000 HUF</a:t>
            </a:r>
            <a:endParaRPr lang="hu-HU" sz="2000" dirty="0" smtClean="0">
              <a:cs typeface="Times New Roman" pitchFamily="18" charset="0"/>
            </a:endParaRPr>
          </a:p>
          <a:p>
            <a:r>
              <a:rPr lang="en-US" sz="2000" dirty="0" smtClean="0">
                <a:cs typeface="Times New Roman" pitchFamily="18" charset="0"/>
              </a:rPr>
              <a:t>paying after 30 days30 000 HUF</a:t>
            </a:r>
            <a:endParaRPr lang="hu-HU" sz="2000" dirty="0" smtClean="0">
              <a:cs typeface="Times New Roman" pitchFamily="18" charset="0"/>
            </a:endParaRPr>
          </a:p>
          <a:p>
            <a:endParaRPr lang="hu-HU" sz="2000" dirty="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ndület">
  <a:themeElements>
    <a:clrScheme name="Lendület">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Lendület">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Lendület">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85</TotalTime>
  <Words>193</Words>
  <Application>Microsoft Office PowerPoint</Application>
  <PresentationFormat>Diavetítés a képernyőre (4:3 oldalarány)</PresentationFormat>
  <Paragraphs>64</Paragraphs>
  <Slides>11</Slides>
  <Notes>0</Notes>
  <HiddenSlides>0</HiddenSlides>
  <MMClips>0</MMClips>
  <ScaleCrop>false</ScaleCrop>
  <HeadingPairs>
    <vt:vector size="4" baseType="variant">
      <vt:variant>
        <vt:lpstr>Téma</vt:lpstr>
      </vt:variant>
      <vt:variant>
        <vt:i4>1</vt:i4>
      </vt:variant>
      <vt:variant>
        <vt:lpstr>Diacímek</vt:lpstr>
      </vt:variant>
      <vt:variant>
        <vt:i4>11</vt:i4>
      </vt:variant>
    </vt:vector>
  </HeadingPairs>
  <TitlesOfParts>
    <vt:vector size="12" baseType="lpstr">
      <vt:lpstr>Lendület</vt:lpstr>
      <vt:lpstr> Public transport in Pecs</vt:lpstr>
      <vt:lpstr>Hol tudok venni buszjegyet illetve bérletet? Where can I buy bus ticket or pass?</vt:lpstr>
      <vt:lpstr>3. dia</vt:lpstr>
      <vt:lpstr>Bus ticket –Single ticket  THE DAILY TICKET is valid from 00.00 to 24.00 on the given day and on the full length of all the routes for an unlimited number of journeys. </vt:lpstr>
      <vt:lpstr>Bus ticket- buy on board ticket</vt:lpstr>
      <vt:lpstr>Monthly student pass   MONTHLY AND QUARTERLY PASSES are valid from 00.00 the first day of the month or quarter until 24.00 the 5th day following the end of the given period.  </vt:lpstr>
      <vt:lpstr>7. dia</vt:lpstr>
      <vt:lpstr>8. dia</vt:lpstr>
      <vt:lpstr>Penalty fares </vt:lpstr>
      <vt:lpstr>10. dia</vt:lpstr>
      <vt:lpstr>11. dia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transport in Pecs</dc:title>
  <dc:creator>Fekete Judit</dc:creator>
  <cp:lastModifiedBy>Viktor</cp:lastModifiedBy>
  <cp:revision>12</cp:revision>
  <dcterms:created xsi:type="dcterms:W3CDTF">2017-03-19T08:59:09Z</dcterms:created>
  <dcterms:modified xsi:type="dcterms:W3CDTF">2017-09-15T12:48:37Z</dcterms:modified>
</cp:coreProperties>
</file>